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57" r:id="rId3"/>
    <p:sldId id="260" r:id="rId4"/>
    <p:sldId id="261" r:id="rId5"/>
    <p:sldId id="258" r:id="rId6"/>
    <p:sldId id="259" r:id="rId7"/>
  </p:sldIdLst>
  <p:sldSz cx="18288000" cy="10287000"/>
  <p:notesSz cx="6858000" cy="9144000"/>
  <p:embeddedFontLst>
    <p:embeddedFont>
      <p:font typeface="Calibri" pitchFamily="34" charset="0"/>
      <p:regular r:id="rId9"/>
      <p:bold r:id="rId10"/>
      <p:italic r:id="rId11"/>
      <p:boldItalic r:id="rId12"/>
    </p:embeddedFont>
    <p:embeddedFont>
      <p:font typeface="Barlow Bold" charset="0"/>
      <p:regular r:id="rId13"/>
    </p:embeddedFont>
    <p:embeddedFont>
      <p:font typeface="Barlow Semi-Bold" charset="0"/>
      <p:regular r:id="rId14"/>
    </p:embeddedFont>
    <p:embeddedFont>
      <p:font typeface="Aparajita" pitchFamily="18" charset="0"/>
      <p:regular r:id="rId15"/>
      <p:bold r:id="rId16"/>
      <p:italic r:id="rId17"/>
      <p:boldItalic r:id="rId18"/>
    </p:embeddedFont>
    <p:embeddedFont>
      <p:font typeface="Barlow"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44" d="100"/>
          <a:sy n="44" d="100"/>
        </p:scale>
        <p:origin x="-13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47F65F-EFC9-4F48-A539-DA2967111E04}" type="datetimeFigureOut">
              <a:rPr lang="en-US" smtClean="0"/>
              <a:t>2/19/2025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5828E0-47AD-4803-B8BE-6C833E9D776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5828E0-47AD-4803-B8BE-6C833E9D7768}"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5828E0-47AD-4803-B8BE-6C833E9D7768}" type="slidenum">
              <a:rPr lang="en-US" smtClean="0"/>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t="-26456" r="-21545" b="-17777"/>
            </a:stretch>
          </a:blipFill>
        </p:spPr>
      </p:sp>
      <p:sp>
        <p:nvSpPr>
          <p:cNvPr id="3" name="TextBox 3"/>
          <p:cNvSpPr txBox="1"/>
          <p:nvPr/>
        </p:nvSpPr>
        <p:spPr>
          <a:xfrm>
            <a:off x="762000" y="2933700"/>
            <a:ext cx="10599612" cy="2742919"/>
          </a:xfrm>
          <a:prstGeom prst="rect">
            <a:avLst/>
          </a:prstGeom>
        </p:spPr>
        <p:txBody>
          <a:bodyPr lIns="0" tIns="0" rIns="0" bIns="0" rtlCol="0" anchor="t">
            <a:spAutoFit/>
          </a:bodyPr>
          <a:lstStyle/>
          <a:p>
            <a:pPr marL="0" lvl="0" indent="0" algn="ctr">
              <a:lnSpc>
                <a:spcPts val="10700"/>
              </a:lnSpc>
            </a:pPr>
            <a:r>
              <a:rPr lang="en-US" sz="9727" b="1" dirty="0">
                <a:solidFill>
                  <a:srgbClr val="FFFFFF"/>
                </a:solidFill>
                <a:latin typeface="Calibri" pitchFamily="34" charset="0"/>
                <a:ea typeface="Barlow Bold"/>
                <a:cs typeface="Calibri" pitchFamily="34" charset="0"/>
                <a:sym typeface="Barlow Bold"/>
              </a:rPr>
              <a:t>ARTIFICIAL INTELLIGENCE</a:t>
            </a:r>
          </a:p>
        </p:txBody>
      </p:sp>
      <p:sp>
        <p:nvSpPr>
          <p:cNvPr id="5" name="TextBox 5"/>
          <p:cNvSpPr txBox="1"/>
          <p:nvPr/>
        </p:nvSpPr>
        <p:spPr>
          <a:xfrm>
            <a:off x="3048000" y="2019300"/>
            <a:ext cx="6031986" cy="907356"/>
          </a:xfrm>
          <a:prstGeom prst="rect">
            <a:avLst/>
          </a:prstGeom>
        </p:spPr>
        <p:txBody>
          <a:bodyPr lIns="0" tIns="0" rIns="0" bIns="0" rtlCol="0" anchor="t">
            <a:spAutoFit/>
          </a:bodyPr>
          <a:lstStyle/>
          <a:p>
            <a:pPr marL="0" lvl="0" indent="0" algn="ctr">
              <a:lnSpc>
                <a:spcPts val="7390"/>
              </a:lnSpc>
              <a:spcBef>
                <a:spcPct val="0"/>
              </a:spcBef>
            </a:pPr>
            <a:r>
              <a:rPr lang="en-US" sz="5279" b="1" dirty="0">
                <a:solidFill>
                  <a:srgbClr val="FFFFFF"/>
                </a:solidFill>
                <a:latin typeface="Calibri" pitchFamily="34" charset="0"/>
                <a:ea typeface="Barlow Semi-Bold"/>
                <a:cs typeface="Calibri" pitchFamily="34" charset="0"/>
                <a:sym typeface="Barlow Semi-Bold"/>
              </a:rPr>
              <a:t>Presentation 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3181" t="-7978" b="-150814"/>
            </a:stretch>
          </a:blipFill>
        </p:spPr>
        <p:txBody>
          <a:bodyPr/>
          <a:lstStyle/>
          <a:p>
            <a:endParaRPr lang="en-US" dirty="0"/>
          </a:p>
        </p:txBody>
      </p:sp>
      <p:sp>
        <p:nvSpPr>
          <p:cNvPr id="3" name="Freeform 3"/>
          <p:cNvSpPr/>
          <p:nvPr/>
        </p:nvSpPr>
        <p:spPr>
          <a:xfrm>
            <a:off x="12857145" y="3606250"/>
            <a:ext cx="8414098" cy="10313501"/>
          </a:xfrm>
          <a:custGeom>
            <a:avLst/>
            <a:gdLst/>
            <a:ahLst/>
            <a:cxnLst/>
            <a:rect l="l" t="t" r="r" b="b"/>
            <a:pathLst>
              <a:path w="8414098" h="10313501">
                <a:moveTo>
                  <a:pt x="0" y="0"/>
                </a:moveTo>
                <a:lnTo>
                  <a:pt x="8414098" y="0"/>
                </a:lnTo>
                <a:lnTo>
                  <a:pt x="8414098" y="10313500"/>
                </a:lnTo>
                <a:lnTo>
                  <a:pt x="0" y="10313500"/>
                </a:lnTo>
                <a:lnTo>
                  <a:pt x="0" y="0"/>
                </a:lnTo>
                <a:close/>
              </a:path>
            </a:pathLst>
          </a:custGeom>
          <a:blipFill>
            <a:blip r:embed="rId3" cstate="print"/>
            <a:stretch>
              <a:fillRect/>
            </a:stretch>
          </a:blipFill>
        </p:spPr>
      </p:sp>
      <p:sp>
        <p:nvSpPr>
          <p:cNvPr id="4" name="Freeform 4"/>
          <p:cNvSpPr/>
          <p:nvPr/>
        </p:nvSpPr>
        <p:spPr>
          <a:xfrm>
            <a:off x="10761345" y="385205"/>
            <a:ext cx="6497955" cy="8229600"/>
          </a:xfrm>
          <a:custGeom>
            <a:avLst/>
            <a:gdLst/>
            <a:ahLst/>
            <a:cxnLst/>
            <a:rect l="l" t="t" r="r" b="b"/>
            <a:pathLst>
              <a:path w="6497955" h="8229600">
                <a:moveTo>
                  <a:pt x="0" y="0"/>
                </a:moveTo>
                <a:lnTo>
                  <a:pt x="6497955" y="0"/>
                </a:lnTo>
                <a:lnTo>
                  <a:pt x="6497955" y="8229600"/>
                </a:lnTo>
                <a:lnTo>
                  <a:pt x="0" y="8229600"/>
                </a:lnTo>
                <a:lnTo>
                  <a:pt x="0" y="0"/>
                </a:lnTo>
                <a:close/>
              </a:path>
            </a:pathLst>
          </a:custGeom>
          <a:blipFill>
            <a:blip r:embed="rId4" cstate="print"/>
            <a:stretch>
              <a:fillRect/>
            </a:stretch>
          </a:blipFill>
        </p:spPr>
      </p:sp>
      <p:sp>
        <p:nvSpPr>
          <p:cNvPr id="5" name="Freeform 5"/>
          <p:cNvSpPr/>
          <p:nvPr/>
        </p:nvSpPr>
        <p:spPr>
          <a:xfrm>
            <a:off x="-2921785" y="-4038419"/>
            <a:ext cx="7217879" cy="8847246"/>
          </a:xfrm>
          <a:custGeom>
            <a:avLst/>
            <a:gdLst/>
            <a:ahLst/>
            <a:cxnLst/>
            <a:rect l="l" t="t" r="r" b="b"/>
            <a:pathLst>
              <a:path w="7217879" h="8847246">
                <a:moveTo>
                  <a:pt x="0" y="0"/>
                </a:moveTo>
                <a:lnTo>
                  <a:pt x="7217878" y="0"/>
                </a:lnTo>
                <a:lnTo>
                  <a:pt x="7217878" y="8847247"/>
                </a:lnTo>
                <a:lnTo>
                  <a:pt x="0" y="8847247"/>
                </a:lnTo>
                <a:lnTo>
                  <a:pt x="0" y="0"/>
                </a:lnTo>
                <a:close/>
              </a:path>
            </a:pathLst>
          </a:custGeom>
          <a:blipFill>
            <a:blip r:embed="rId3" cstate="print"/>
            <a:stretch>
              <a:fillRect/>
            </a:stretch>
          </a:blipFill>
        </p:spPr>
      </p:sp>
      <p:sp>
        <p:nvSpPr>
          <p:cNvPr id="6" name="TextBox 6"/>
          <p:cNvSpPr txBox="1"/>
          <p:nvPr/>
        </p:nvSpPr>
        <p:spPr>
          <a:xfrm>
            <a:off x="1422225" y="1457769"/>
            <a:ext cx="8115300" cy="1090042"/>
          </a:xfrm>
          <a:prstGeom prst="rect">
            <a:avLst/>
          </a:prstGeom>
        </p:spPr>
        <p:txBody>
          <a:bodyPr lIns="0" tIns="0" rIns="0" bIns="0" rtlCol="0" anchor="t">
            <a:spAutoFit/>
          </a:bodyPr>
          <a:lstStyle/>
          <a:p>
            <a:pPr marL="0" lvl="0" indent="0" algn="l">
              <a:lnSpc>
                <a:spcPts val="8520"/>
              </a:lnSpc>
            </a:pPr>
            <a:r>
              <a:rPr lang="en-US" sz="7100" b="1" dirty="0">
                <a:solidFill>
                  <a:schemeClr val="accent6">
                    <a:lumMod val="75000"/>
                  </a:schemeClr>
                </a:solidFill>
                <a:latin typeface="Calibri" pitchFamily="34" charset="0"/>
                <a:ea typeface="Barlow Bold"/>
                <a:cs typeface="Calibri" pitchFamily="34" charset="0"/>
                <a:sym typeface="Barlow Bold"/>
              </a:rPr>
              <a:t>What is </a:t>
            </a:r>
            <a:r>
              <a:rPr lang="en-US" sz="7100" b="1" dirty="0" smtClean="0">
                <a:solidFill>
                  <a:schemeClr val="accent6">
                    <a:lumMod val="75000"/>
                  </a:schemeClr>
                </a:solidFill>
                <a:latin typeface="Calibri" pitchFamily="34" charset="0"/>
                <a:ea typeface="Barlow Bold"/>
                <a:cs typeface="Calibri" pitchFamily="34" charset="0"/>
                <a:sym typeface="Barlow Bold"/>
              </a:rPr>
              <a:t>AI</a:t>
            </a:r>
            <a:endParaRPr lang="en-US" sz="7100" b="1" dirty="0">
              <a:solidFill>
                <a:schemeClr val="accent6">
                  <a:lumMod val="75000"/>
                </a:schemeClr>
              </a:solidFill>
              <a:latin typeface="Calibri" pitchFamily="34" charset="0"/>
              <a:ea typeface="Barlow Bold"/>
              <a:cs typeface="Calibri" pitchFamily="34" charset="0"/>
              <a:sym typeface="Barlow Bold"/>
            </a:endParaRPr>
          </a:p>
        </p:txBody>
      </p:sp>
      <p:sp>
        <p:nvSpPr>
          <p:cNvPr id="7" name="TextBox 7"/>
          <p:cNvSpPr txBox="1"/>
          <p:nvPr/>
        </p:nvSpPr>
        <p:spPr>
          <a:xfrm>
            <a:off x="1422225" y="2591346"/>
            <a:ext cx="7721775" cy="2000548"/>
          </a:xfrm>
          <a:prstGeom prst="rect">
            <a:avLst/>
          </a:prstGeom>
        </p:spPr>
        <p:txBody>
          <a:bodyPr lIns="0" tIns="0" rIns="0" bIns="0" rtlCol="0" anchor="t">
            <a:spAutoFit/>
          </a:bodyPr>
          <a:lstStyle/>
          <a:p>
            <a:pPr marL="0" lvl="0" indent="0" algn="just">
              <a:lnSpc>
                <a:spcPts val="3919"/>
              </a:lnSpc>
              <a:spcBef>
                <a:spcPct val="0"/>
              </a:spcBef>
            </a:pPr>
            <a:r>
              <a:rPr lang="en-US" sz="3600" b="1" spc="11" dirty="0">
                <a:solidFill>
                  <a:srgbClr val="FFFFFF"/>
                </a:solidFill>
                <a:latin typeface="Calibri" pitchFamily="34" charset="0"/>
                <a:ea typeface="Barlow Bold"/>
                <a:cs typeface="Calibri" pitchFamily="34" charset="0"/>
                <a:sym typeface="Barlow Bold"/>
              </a:rPr>
              <a:t>Artificial </a:t>
            </a:r>
            <a:r>
              <a:rPr lang="en-US" sz="3600" b="1" spc="11" dirty="0" smtClean="0">
                <a:solidFill>
                  <a:srgbClr val="FFFFFF"/>
                </a:solidFill>
                <a:latin typeface="Calibri" pitchFamily="34" charset="0"/>
                <a:ea typeface="Barlow Bold"/>
                <a:cs typeface="Calibri" pitchFamily="34" charset="0"/>
                <a:sym typeface="Barlow Bold"/>
              </a:rPr>
              <a:t>Intelligence </a:t>
            </a:r>
            <a:r>
              <a:rPr lang="en-US" sz="3600" b="1" spc="11" dirty="0">
                <a:solidFill>
                  <a:srgbClr val="FFFFFF"/>
                </a:solidFill>
                <a:latin typeface="Calibri" pitchFamily="34" charset="0"/>
                <a:ea typeface="Barlow Bold"/>
                <a:cs typeface="Calibri" pitchFamily="34" charset="0"/>
                <a:sym typeface="Barlow Bold"/>
              </a:rPr>
              <a:t>(AI) is a set of technologies that allow machines to perform tasks that are similar to human intelligence</a:t>
            </a:r>
            <a:r>
              <a:rPr lang="en-US" sz="2799" b="1" spc="11" dirty="0">
                <a:solidFill>
                  <a:srgbClr val="FFFFFF"/>
                </a:solidFill>
                <a:latin typeface="Barlow Bold"/>
                <a:ea typeface="Barlow Bold"/>
                <a:cs typeface="Barlow Bold"/>
                <a:sym typeface="Barlow Bold"/>
              </a:rPr>
              <a:t>. </a:t>
            </a:r>
          </a:p>
        </p:txBody>
      </p:sp>
      <p:sp>
        <p:nvSpPr>
          <p:cNvPr id="8" name="TextBox 8"/>
          <p:cNvSpPr txBox="1"/>
          <p:nvPr/>
        </p:nvSpPr>
        <p:spPr>
          <a:xfrm>
            <a:off x="1371600" y="4457700"/>
            <a:ext cx="8115300" cy="1090042"/>
          </a:xfrm>
          <a:prstGeom prst="rect">
            <a:avLst/>
          </a:prstGeom>
        </p:spPr>
        <p:txBody>
          <a:bodyPr lIns="0" tIns="0" rIns="0" bIns="0" rtlCol="0" anchor="t">
            <a:spAutoFit/>
          </a:bodyPr>
          <a:lstStyle/>
          <a:p>
            <a:pPr marL="0" lvl="0" indent="0" algn="l">
              <a:lnSpc>
                <a:spcPts val="8520"/>
              </a:lnSpc>
            </a:pPr>
            <a:endParaRPr lang="en-US" sz="7100" b="1" dirty="0">
              <a:solidFill>
                <a:srgbClr val="FFFFFF"/>
              </a:solidFill>
              <a:latin typeface="Barlow Bold"/>
              <a:ea typeface="Barlow Bold"/>
              <a:cs typeface="Barlow Bold"/>
              <a:sym typeface="Barlow Bold"/>
            </a:endParaRPr>
          </a:p>
        </p:txBody>
      </p:sp>
      <p:sp>
        <p:nvSpPr>
          <p:cNvPr id="9" name="TextBox 9"/>
          <p:cNvSpPr txBox="1"/>
          <p:nvPr/>
        </p:nvSpPr>
        <p:spPr>
          <a:xfrm>
            <a:off x="1371600" y="5753100"/>
            <a:ext cx="9702975" cy="1500411"/>
          </a:xfrm>
          <a:prstGeom prst="rect">
            <a:avLst/>
          </a:prstGeom>
        </p:spPr>
        <p:txBody>
          <a:bodyPr wrap="square" lIns="0" tIns="0" rIns="0" bIns="0" rtlCol="0" anchor="t">
            <a:spAutoFit/>
          </a:bodyPr>
          <a:lstStyle/>
          <a:p>
            <a:pPr marL="0" lvl="0" indent="0" algn="just">
              <a:lnSpc>
                <a:spcPts val="3929"/>
              </a:lnSpc>
              <a:spcBef>
                <a:spcPct val="0"/>
              </a:spcBef>
              <a:buFont typeface="Wingdings" pitchFamily="2" charset="2"/>
              <a:buChar char="v"/>
            </a:pPr>
            <a:r>
              <a:rPr lang="en-US" sz="3200" b="1" spc="11" dirty="0" smtClean="0">
                <a:solidFill>
                  <a:srgbClr val="FFFFFF"/>
                </a:solidFill>
                <a:latin typeface="Barlow Bold"/>
                <a:ea typeface="Barlow Bold"/>
                <a:cs typeface="Barlow Bold"/>
                <a:sym typeface="Barlow Bold"/>
              </a:rPr>
              <a:t> </a:t>
            </a:r>
            <a:r>
              <a:rPr lang="en-US" sz="3200" b="1" spc="11" dirty="0" smtClean="0">
                <a:solidFill>
                  <a:schemeClr val="accent6">
                    <a:lumMod val="75000"/>
                  </a:schemeClr>
                </a:solidFill>
                <a:latin typeface="Barlow Bold"/>
                <a:ea typeface="Barlow Bold"/>
                <a:cs typeface="Barlow Bold"/>
                <a:sym typeface="Barlow Bold"/>
              </a:rPr>
              <a:t>Narrow AI (Weak AI) </a:t>
            </a:r>
            <a:r>
              <a:rPr lang="en-US" sz="2806" b="1" spc="11" dirty="0" smtClean="0">
                <a:solidFill>
                  <a:srgbClr val="FFFFFF"/>
                </a:solidFill>
                <a:latin typeface="Barlow Bold"/>
                <a:ea typeface="Barlow Bold"/>
                <a:cs typeface="Barlow Bold"/>
                <a:sym typeface="Barlow Bold"/>
              </a:rPr>
              <a:t>:- Designed for specific tasks (virtual assistants like Siri , recommendation system, and self-driving.</a:t>
            </a:r>
            <a:endParaRPr lang="en-US" sz="2806" b="1" spc="11" dirty="0">
              <a:solidFill>
                <a:srgbClr val="FFFFFF"/>
              </a:solidFill>
              <a:latin typeface="Barlow Bold"/>
              <a:ea typeface="Barlow Bold"/>
              <a:cs typeface="Barlow Bold"/>
              <a:sym typeface="Barlow Bold"/>
            </a:endParaRPr>
          </a:p>
        </p:txBody>
      </p:sp>
      <p:sp>
        <p:nvSpPr>
          <p:cNvPr id="10" name="TextBox 10"/>
          <p:cNvSpPr txBox="1"/>
          <p:nvPr/>
        </p:nvSpPr>
        <p:spPr>
          <a:xfrm>
            <a:off x="1371600" y="8724900"/>
            <a:ext cx="10515600" cy="947054"/>
          </a:xfrm>
          <a:prstGeom prst="rect">
            <a:avLst/>
          </a:prstGeom>
        </p:spPr>
        <p:txBody>
          <a:bodyPr wrap="square" lIns="0" tIns="0" rIns="0" bIns="0" rtlCol="0" anchor="t">
            <a:spAutoFit/>
          </a:bodyPr>
          <a:lstStyle/>
          <a:p>
            <a:pPr marL="0" lvl="0" indent="0" algn="just">
              <a:lnSpc>
                <a:spcPts val="3929"/>
              </a:lnSpc>
              <a:spcBef>
                <a:spcPct val="0"/>
              </a:spcBef>
              <a:buFont typeface="Wingdings" pitchFamily="2" charset="2"/>
              <a:buChar char="v"/>
            </a:pPr>
            <a:r>
              <a:rPr lang="en-US" sz="3200" b="1" spc="11" dirty="0" smtClean="0">
                <a:solidFill>
                  <a:srgbClr val="FFFFFF"/>
                </a:solidFill>
                <a:latin typeface="Barlow Bold"/>
                <a:ea typeface="Barlow Bold"/>
                <a:cs typeface="Barlow Bold"/>
                <a:sym typeface="Barlow Bold"/>
              </a:rPr>
              <a:t> </a:t>
            </a:r>
            <a:r>
              <a:rPr lang="en-US" sz="3200" b="1" spc="11" dirty="0" smtClean="0">
                <a:solidFill>
                  <a:srgbClr val="FFFFFF"/>
                </a:solidFill>
                <a:latin typeface="Barlow Bold"/>
                <a:ea typeface="Barlow Bold"/>
                <a:cs typeface="Barlow Bold"/>
                <a:sym typeface="Barlow Bold"/>
              </a:rPr>
              <a:t> </a:t>
            </a:r>
            <a:r>
              <a:rPr lang="en-US" sz="3200" b="1" spc="11" dirty="0" smtClean="0">
                <a:solidFill>
                  <a:schemeClr val="accent6">
                    <a:lumMod val="75000"/>
                  </a:schemeClr>
                </a:solidFill>
                <a:latin typeface="Barlow Bold"/>
                <a:ea typeface="Barlow Bold"/>
                <a:cs typeface="Barlow Bold"/>
                <a:sym typeface="Barlow Bold"/>
              </a:rPr>
              <a:t>Super AI </a:t>
            </a:r>
            <a:r>
              <a:rPr lang="en-US" sz="2800" b="1" spc="11" dirty="0" smtClean="0">
                <a:solidFill>
                  <a:schemeClr val="bg1"/>
                </a:solidFill>
                <a:latin typeface="Barlow Bold"/>
                <a:ea typeface="Barlow Bold"/>
                <a:cs typeface="Barlow Bold"/>
                <a:sym typeface="Barlow Bold"/>
              </a:rPr>
              <a:t>:- A hypothetical AI that surpasses human intelligence in all aspects.  </a:t>
            </a:r>
            <a:endParaRPr lang="en-US" sz="3200" b="1" spc="11" dirty="0">
              <a:solidFill>
                <a:schemeClr val="accent6">
                  <a:lumMod val="75000"/>
                </a:schemeClr>
              </a:solidFill>
              <a:latin typeface="Barlow Bold"/>
              <a:ea typeface="Barlow Bold"/>
              <a:cs typeface="Barlow Bold"/>
              <a:sym typeface="Barlow Bold"/>
            </a:endParaRPr>
          </a:p>
        </p:txBody>
      </p:sp>
      <p:sp>
        <p:nvSpPr>
          <p:cNvPr id="11" name="TextBox 11"/>
          <p:cNvSpPr txBox="1"/>
          <p:nvPr/>
        </p:nvSpPr>
        <p:spPr>
          <a:xfrm>
            <a:off x="1295400" y="7429500"/>
            <a:ext cx="10439400" cy="947054"/>
          </a:xfrm>
          <a:prstGeom prst="rect">
            <a:avLst/>
          </a:prstGeom>
        </p:spPr>
        <p:txBody>
          <a:bodyPr wrap="square" lIns="0" tIns="0" rIns="0" bIns="0" rtlCol="0" anchor="t">
            <a:spAutoFit/>
          </a:bodyPr>
          <a:lstStyle/>
          <a:p>
            <a:pPr marL="0" lvl="0" indent="0" algn="just">
              <a:lnSpc>
                <a:spcPts val="3929"/>
              </a:lnSpc>
              <a:spcBef>
                <a:spcPct val="0"/>
              </a:spcBef>
              <a:buFont typeface="Wingdings" pitchFamily="2" charset="2"/>
              <a:buChar char="v"/>
            </a:pPr>
            <a:r>
              <a:rPr lang="en-US" sz="3200" b="1" spc="11" dirty="0" smtClean="0">
                <a:solidFill>
                  <a:schemeClr val="bg1"/>
                </a:solidFill>
                <a:latin typeface="Barlow Bold"/>
                <a:ea typeface="Barlow Bold"/>
                <a:cs typeface="Barlow Bold"/>
                <a:sym typeface="Barlow Bold"/>
              </a:rPr>
              <a:t> </a:t>
            </a:r>
            <a:r>
              <a:rPr lang="en-US" sz="3200" b="1" spc="11" dirty="0" smtClean="0">
                <a:solidFill>
                  <a:schemeClr val="accent6">
                    <a:lumMod val="75000"/>
                  </a:schemeClr>
                </a:solidFill>
                <a:latin typeface="Barlow Bold"/>
                <a:ea typeface="Barlow Bold"/>
                <a:cs typeface="Barlow Bold"/>
                <a:sym typeface="Barlow Bold"/>
              </a:rPr>
              <a:t> General AI(Strong AI)</a:t>
            </a:r>
            <a:r>
              <a:rPr lang="en-US" sz="3200" b="1" spc="11" dirty="0" smtClean="0">
                <a:solidFill>
                  <a:schemeClr val="bg1"/>
                </a:solidFill>
                <a:latin typeface="Barlow Bold"/>
                <a:ea typeface="Barlow Bold"/>
                <a:cs typeface="Barlow Bold"/>
                <a:sym typeface="Barlow Bold"/>
              </a:rPr>
              <a:t> :-</a:t>
            </a:r>
            <a:r>
              <a:rPr lang="en-US" sz="2800" b="1" spc="11" dirty="0" smtClean="0">
                <a:solidFill>
                  <a:schemeClr val="bg1"/>
                </a:solidFill>
                <a:latin typeface="Barlow Bold"/>
                <a:ea typeface="Barlow Bold"/>
                <a:cs typeface="Barlow Bold"/>
                <a:sym typeface="Barlow Bold"/>
              </a:rPr>
              <a:t>  </a:t>
            </a:r>
            <a:r>
              <a:rPr lang="en-US" sz="2800" spc="11" dirty="0" smtClean="0">
                <a:solidFill>
                  <a:schemeClr val="bg1"/>
                </a:solidFill>
                <a:latin typeface="Barlow Bold"/>
                <a:ea typeface="Barlow Bold"/>
                <a:cs typeface="Barlow Bold"/>
                <a:sym typeface="Barlow Bold"/>
              </a:rPr>
              <a:t>A theoretical form of AI that can perform any intellectual task a human can. </a:t>
            </a:r>
            <a:endParaRPr lang="en-US" sz="3200" b="1" spc="11" dirty="0">
              <a:solidFill>
                <a:schemeClr val="accent6">
                  <a:lumMod val="75000"/>
                </a:schemeClr>
              </a:solidFill>
              <a:latin typeface="Barlow Bold"/>
              <a:ea typeface="Barlow Bold"/>
              <a:cs typeface="Barlow Bold"/>
              <a:sym typeface="Barlow Bold"/>
            </a:endParaRPr>
          </a:p>
        </p:txBody>
      </p:sp>
      <p:sp>
        <p:nvSpPr>
          <p:cNvPr id="14" name="TextBox 13"/>
          <p:cNvSpPr txBox="1"/>
          <p:nvPr/>
        </p:nvSpPr>
        <p:spPr>
          <a:xfrm>
            <a:off x="1295400" y="4686300"/>
            <a:ext cx="9448800" cy="1015663"/>
          </a:xfrm>
          <a:prstGeom prst="rect">
            <a:avLst/>
          </a:prstGeom>
          <a:noFill/>
        </p:spPr>
        <p:txBody>
          <a:bodyPr wrap="square" rtlCol="0">
            <a:spAutoFit/>
          </a:bodyPr>
          <a:lstStyle/>
          <a:p>
            <a:r>
              <a:rPr lang="en-US" sz="6000" b="1" dirty="0" smtClean="0">
                <a:solidFill>
                  <a:schemeClr val="accent6">
                    <a:lumMod val="75000"/>
                  </a:schemeClr>
                </a:solidFill>
                <a:latin typeface="Aparajita" pitchFamily="18" charset="0"/>
                <a:cs typeface="Aparajita" pitchFamily="18" charset="0"/>
              </a:rPr>
              <a:t>Types of AI(Artificial Intelligence)</a:t>
            </a:r>
            <a:endParaRPr lang="en-US" sz="6000" b="1" dirty="0">
              <a:solidFill>
                <a:schemeClr val="accent6">
                  <a:lumMod val="75000"/>
                </a:schemeClr>
              </a:solidFill>
              <a:latin typeface="Aparajita" pitchFamily="18" charset="0"/>
              <a:cs typeface="Aparajita"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cstate="print"/>
            <a:stretch>
              <a:fillRect l="-26803" r="-12555" b="-10863"/>
            </a:stretch>
          </a:blipFill>
        </p:spPr>
      </p:sp>
      <p:sp>
        <p:nvSpPr>
          <p:cNvPr id="3" name="Freeform 3"/>
          <p:cNvSpPr/>
          <p:nvPr/>
        </p:nvSpPr>
        <p:spPr>
          <a:xfrm>
            <a:off x="8386416" y="-4696518"/>
            <a:ext cx="8872884" cy="8229600"/>
          </a:xfrm>
          <a:custGeom>
            <a:avLst/>
            <a:gdLst/>
            <a:ahLst/>
            <a:cxnLst/>
            <a:rect l="l" t="t" r="r" b="b"/>
            <a:pathLst>
              <a:path w="8872884" h="8229600">
                <a:moveTo>
                  <a:pt x="0" y="0"/>
                </a:moveTo>
                <a:lnTo>
                  <a:pt x="8872884" y="0"/>
                </a:lnTo>
                <a:lnTo>
                  <a:pt x="8872884" y="8229600"/>
                </a:lnTo>
                <a:lnTo>
                  <a:pt x="0" y="8229600"/>
                </a:lnTo>
                <a:lnTo>
                  <a:pt x="0" y="0"/>
                </a:lnTo>
                <a:close/>
              </a:path>
            </a:pathLst>
          </a:custGeom>
          <a:blipFill>
            <a:blip r:embed="rId4" cstate="print"/>
            <a:stretch>
              <a:fillRect/>
            </a:stretch>
          </a:blipFill>
        </p:spPr>
      </p:sp>
      <p:sp>
        <p:nvSpPr>
          <p:cNvPr id="4" name="Freeform 4"/>
          <p:cNvSpPr/>
          <p:nvPr/>
        </p:nvSpPr>
        <p:spPr>
          <a:xfrm>
            <a:off x="3581400" y="10782300"/>
            <a:ext cx="8872884" cy="6400800"/>
          </a:xfrm>
          <a:custGeom>
            <a:avLst/>
            <a:gdLst/>
            <a:ahLst/>
            <a:cxnLst/>
            <a:rect l="l" t="t" r="r" b="b"/>
            <a:pathLst>
              <a:path w="8872884" h="8229600">
                <a:moveTo>
                  <a:pt x="0" y="0"/>
                </a:moveTo>
                <a:lnTo>
                  <a:pt x="8872884" y="0"/>
                </a:lnTo>
                <a:lnTo>
                  <a:pt x="8872884" y="8229600"/>
                </a:lnTo>
                <a:lnTo>
                  <a:pt x="0" y="8229600"/>
                </a:lnTo>
                <a:lnTo>
                  <a:pt x="0" y="0"/>
                </a:lnTo>
                <a:close/>
              </a:path>
            </a:pathLst>
          </a:custGeom>
          <a:blipFill>
            <a:blip r:embed="rId4" cstate="print"/>
            <a:stretch>
              <a:fillRect/>
            </a:stretch>
          </a:blipFill>
        </p:spPr>
      </p:sp>
      <p:sp>
        <p:nvSpPr>
          <p:cNvPr id="5" name="Freeform 5"/>
          <p:cNvSpPr/>
          <p:nvPr/>
        </p:nvSpPr>
        <p:spPr>
          <a:xfrm>
            <a:off x="457200" y="1790700"/>
            <a:ext cx="5257800" cy="2438400"/>
          </a:xfrm>
          <a:custGeom>
            <a:avLst/>
            <a:gdLst/>
            <a:ahLst/>
            <a:cxnLst/>
            <a:rect l="l" t="t" r="r" b="b"/>
            <a:pathLst>
              <a:path w="6814566" h="7395790">
                <a:moveTo>
                  <a:pt x="0" y="0"/>
                </a:moveTo>
                <a:lnTo>
                  <a:pt x="6814566" y="0"/>
                </a:lnTo>
                <a:lnTo>
                  <a:pt x="6814566" y="7395790"/>
                </a:lnTo>
                <a:lnTo>
                  <a:pt x="0" y="7395790"/>
                </a:lnTo>
                <a:lnTo>
                  <a:pt x="0" y="0"/>
                </a:lnTo>
                <a:close/>
              </a:path>
            </a:pathLst>
          </a:custGeom>
          <a:blipFill>
            <a:blip r:embed="rId5" cstate="print"/>
            <a:stretch>
              <a:fillRect l="-47062" r="-36638" b="-4162"/>
            </a:stretch>
          </a:blipFill>
        </p:spPr>
        <p:txBody>
          <a:bodyPr/>
          <a:lstStyle/>
          <a:p>
            <a:endParaRPr lang="en-US" dirty="0"/>
          </a:p>
        </p:txBody>
      </p:sp>
      <p:sp>
        <p:nvSpPr>
          <p:cNvPr id="7" name="TextBox 7"/>
          <p:cNvSpPr txBox="1"/>
          <p:nvPr/>
        </p:nvSpPr>
        <p:spPr>
          <a:xfrm>
            <a:off x="6019800" y="1790700"/>
            <a:ext cx="11963400" cy="2500685"/>
          </a:xfrm>
          <a:prstGeom prst="rect">
            <a:avLst/>
          </a:prstGeom>
        </p:spPr>
        <p:txBody>
          <a:bodyPr wrap="square" lIns="0" tIns="0" rIns="0" bIns="0" rtlCol="0" anchor="t">
            <a:spAutoFit/>
          </a:bodyPr>
          <a:lstStyle/>
          <a:p>
            <a:pPr marL="0" lvl="0" indent="0" algn="just">
              <a:lnSpc>
                <a:spcPts val="3919"/>
              </a:lnSpc>
            </a:pPr>
            <a:r>
              <a:rPr lang="en-US" sz="3200" b="1" spc="11" dirty="0" smtClean="0">
                <a:solidFill>
                  <a:srgbClr val="FF0000"/>
                </a:solidFill>
                <a:latin typeface="Calibri" pitchFamily="34" charset="0"/>
                <a:ea typeface="Barlow"/>
                <a:cs typeface="Calibri" pitchFamily="34" charset="0"/>
                <a:sym typeface="Barlow"/>
              </a:rPr>
              <a:t>AI  ACTION SUMMIT 10-11</a:t>
            </a:r>
          </a:p>
          <a:p>
            <a:pPr marL="0" lvl="0" indent="0" algn="just">
              <a:lnSpc>
                <a:spcPts val="3919"/>
              </a:lnSpc>
            </a:pPr>
            <a:r>
              <a:rPr lang="en-US" sz="2800" b="1" spc="11" dirty="0" smtClean="0">
                <a:solidFill>
                  <a:schemeClr val="bg1"/>
                </a:solidFill>
                <a:latin typeface="Calibri" pitchFamily="34" charset="0"/>
                <a:ea typeface="Barlow"/>
                <a:cs typeface="Calibri" pitchFamily="34" charset="0"/>
                <a:sym typeface="Barlow"/>
              </a:rPr>
              <a:t>This summit conference will be held in Paris, capital of France. In which the prime minister of our country will be present at the speaker. This conference  will be hosted by French president Emmanuel Macro.</a:t>
            </a:r>
            <a:r>
              <a:rPr lang="en-US" sz="3200" b="1" spc="11" dirty="0" smtClean="0">
                <a:solidFill>
                  <a:srgbClr val="FF0000"/>
                </a:solidFill>
                <a:latin typeface="Calibri" pitchFamily="34" charset="0"/>
                <a:ea typeface="Barlow"/>
                <a:cs typeface="Calibri" pitchFamily="34" charset="0"/>
                <a:sym typeface="Barlow"/>
              </a:rPr>
              <a:t> </a:t>
            </a:r>
          </a:p>
          <a:p>
            <a:pPr marL="0" lvl="0" indent="0" algn="just">
              <a:lnSpc>
                <a:spcPts val="3919"/>
              </a:lnSpc>
            </a:pPr>
            <a:r>
              <a:rPr lang="en-US" sz="2800" b="1" spc="11" dirty="0" smtClean="0">
                <a:solidFill>
                  <a:schemeClr val="bg1"/>
                </a:solidFill>
                <a:latin typeface="Calibri" pitchFamily="34" charset="0"/>
                <a:ea typeface="Barlow"/>
                <a:cs typeface="Calibri" pitchFamily="34" charset="0"/>
                <a:sym typeface="Barlow"/>
              </a:rPr>
              <a:t>Public service AI, Future of work, </a:t>
            </a:r>
            <a:r>
              <a:rPr lang="en-US" sz="2800" b="1" spc="11" dirty="0" smtClean="0">
                <a:solidFill>
                  <a:schemeClr val="bg1"/>
                </a:solidFill>
                <a:latin typeface="Calibri" pitchFamily="34" charset="0"/>
                <a:ea typeface="Barlow"/>
                <a:cs typeface="Calibri" pitchFamily="34" charset="0"/>
                <a:sym typeface="Barlow"/>
              </a:rPr>
              <a:t>Innovation and culture, Trust in AI.</a:t>
            </a:r>
            <a:endParaRPr lang="en-US" sz="2800" spc="11" dirty="0">
              <a:solidFill>
                <a:schemeClr val="bg1"/>
              </a:solidFill>
              <a:latin typeface="Barlow"/>
              <a:ea typeface="Barlow"/>
              <a:cs typeface="Barlow"/>
              <a:sym typeface="Barlow"/>
            </a:endParaRPr>
          </a:p>
        </p:txBody>
      </p:sp>
      <p:sp>
        <p:nvSpPr>
          <p:cNvPr id="8" name="TextBox 8"/>
          <p:cNvSpPr txBox="1"/>
          <p:nvPr/>
        </p:nvSpPr>
        <p:spPr>
          <a:xfrm>
            <a:off x="381000" y="4152900"/>
            <a:ext cx="10439400" cy="2000548"/>
          </a:xfrm>
          <a:prstGeom prst="rect">
            <a:avLst/>
          </a:prstGeom>
        </p:spPr>
        <p:txBody>
          <a:bodyPr wrap="square" lIns="0" tIns="0" rIns="0" bIns="0" rtlCol="0" anchor="t">
            <a:spAutoFit/>
          </a:bodyPr>
          <a:lstStyle/>
          <a:p>
            <a:pPr marL="0" lvl="0" indent="0" algn="just">
              <a:lnSpc>
                <a:spcPts val="3919"/>
              </a:lnSpc>
            </a:pPr>
            <a:r>
              <a:rPr lang="en-US" sz="3200" b="1" spc="11" dirty="0" smtClean="0">
                <a:solidFill>
                  <a:srgbClr val="FF0000"/>
                </a:solidFill>
                <a:latin typeface="Calibri" pitchFamily="34" charset="0"/>
                <a:ea typeface="Barlow Bold"/>
                <a:cs typeface="Calibri" pitchFamily="34" charset="0"/>
                <a:sym typeface="Barlow Bold"/>
              </a:rPr>
              <a:t>FIRST  AI UNIVERSITY IN INDIA</a:t>
            </a:r>
          </a:p>
          <a:p>
            <a:pPr marL="0" lvl="0" indent="0" algn="just">
              <a:lnSpc>
                <a:spcPts val="3919"/>
              </a:lnSpc>
            </a:pPr>
            <a:r>
              <a:rPr lang="en-US" sz="2799" b="1" spc="11" dirty="0" smtClean="0">
                <a:solidFill>
                  <a:srgbClr val="FFFFFF"/>
                </a:solidFill>
                <a:latin typeface="Calibri" pitchFamily="34" charset="0"/>
                <a:ea typeface="Barlow"/>
                <a:cs typeface="Calibri" pitchFamily="34" charset="0"/>
                <a:sym typeface="Barlow Bold"/>
              </a:rPr>
              <a:t>India’s first AI University will be built in Maharashtra and has announced to create such a “CENTER OF EXECELLENCE”. In  this University, works will be done in skill development of the country</a:t>
            </a:r>
            <a:r>
              <a:rPr lang="en-US" sz="2799" spc="11" dirty="0" smtClean="0">
                <a:solidFill>
                  <a:srgbClr val="FFFFFF"/>
                </a:solidFill>
                <a:latin typeface="Barlow Bold"/>
                <a:ea typeface="Barlow"/>
                <a:cs typeface="Barlow"/>
                <a:sym typeface="Barlow Bold"/>
              </a:rPr>
              <a:t>. </a:t>
            </a:r>
            <a:endParaRPr lang="en-US" sz="2799" spc="11" dirty="0">
              <a:solidFill>
                <a:srgbClr val="FFFFFF"/>
              </a:solidFill>
              <a:latin typeface="Barlow"/>
              <a:ea typeface="Barlow"/>
              <a:cs typeface="Barlow"/>
              <a:sym typeface="Barlow"/>
            </a:endParaRPr>
          </a:p>
        </p:txBody>
      </p:sp>
      <p:sp>
        <p:nvSpPr>
          <p:cNvPr id="9" name="TextBox 9"/>
          <p:cNvSpPr txBox="1"/>
          <p:nvPr/>
        </p:nvSpPr>
        <p:spPr>
          <a:xfrm>
            <a:off x="5867400" y="6286500"/>
            <a:ext cx="11963400" cy="1970283"/>
          </a:xfrm>
          <a:prstGeom prst="rect">
            <a:avLst/>
          </a:prstGeom>
        </p:spPr>
        <p:txBody>
          <a:bodyPr wrap="square" lIns="0" tIns="0" rIns="0" bIns="0" rtlCol="0" anchor="t">
            <a:spAutoFit/>
          </a:bodyPr>
          <a:lstStyle/>
          <a:p>
            <a:pPr marL="0" lvl="0" indent="0" algn="just">
              <a:lnSpc>
                <a:spcPts val="3919"/>
              </a:lnSpc>
            </a:pPr>
            <a:r>
              <a:rPr lang="en-US" sz="3200" b="1" spc="11" dirty="0" smtClean="0">
                <a:solidFill>
                  <a:srgbClr val="FF0000"/>
                </a:solidFill>
                <a:latin typeface="Calibri" pitchFamily="34" charset="0"/>
                <a:ea typeface="Barlow"/>
                <a:cs typeface="Calibri" pitchFamily="34" charset="0"/>
                <a:sym typeface="Barlow Bold"/>
              </a:rPr>
              <a:t>AGRICULTURE IMPROVE BY USING AI</a:t>
            </a:r>
          </a:p>
          <a:p>
            <a:pPr marL="0" lvl="0" indent="0" algn="just">
              <a:lnSpc>
                <a:spcPts val="3919"/>
              </a:lnSpc>
            </a:pPr>
            <a:r>
              <a:rPr lang="en-US" sz="2799" b="1" spc="11" dirty="0" smtClean="0">
                <a:solidFill>
                  <a:srgbClr val="FFFFFF"/>
                </a:solidFill>
                <a:latin typeface="Calibri" pitchFamily="34" charset="0"/>
                <a:ea typeface="Barlow"/>
                <a:cs typeface="Calibri" pitchFamily="34" charset="0"/>
                <a:sym typeface="Barlow Bold"/>
              </a:rPr>
              <a:t>The use of AI is proving to be helpful in increasing agricultural production in all areas, in making proper use of water and fertilizer, and in reducing the labor of farmers.</a:t>
            </a:r>
            <a:endParaRPr lang="en-US" sz="2799" b="1" spc="11" dirty="0">
              <a:solidFill>
                <a:srgbClr val="FFFFFF"/>
              </a:solidFill>
              <a:latin typeface="Calibri" pitchFamily="34" charset="0"/>
              <a:ea typeface="Barlow"/>
              <a:cs typeface="Calibri" pitchFamily="34" charset="0"/>
              <a:sym typeface="Barlow"/>
            </a:endParaRPr>
          </a:p>
        </p:txBody>
      </p:sp>
      <p:sp>
        <p:nvSpPr>
          <p:cNvPr id="10" name="TextBox 10"/>
          <p:cNvSpPr txBox="1"/>
          <p:nvPr/>
        </p:nvSpPr>
        <p:spPr>
          <a:xfrm>
            <a:off x="304800" y="8496300"/>
            <a:ext cx="11125200" cy="1500411"/>
          </a:xfrm>
          <a:prstGeom prst="rect">
            <a:avLst/>
          </a:prstGeom>
        </p:spPr>
        <p:txBody>
          <a:bodyPr wrap="square" lIns="0" tIns="0" rIns="0" bIns="0" rtlCol="0" anchor="t">
            <a:spAutoFit/>
          </a:bodyPr>
          <a:lstStyle/>
          <a:p>
            <a:pPr marL="0" lvl="0" indent="0" algn="just">
              <a:lnSpc>
                <a:spcPts val="3919"/>
              </a:lnSpc>
            </a:pPr>
            <a:r>
              <a:rPr lang="en-US" sz="3200" b="1" spc="11" dirty="0" smtClean="0">
                <a:solidFill>
                  <a:srgbClr val="FF0000"/>
                </a:solidFill>
                <a:latin typeface="Barlow"/>
                <a:ea typeface="Barlow"/>
                <a:cs typeface="Barlow"/>
                <a:sym typeface="Barlow"/>
              </a:rPr>
              <a:t>STARTUP</a:t>
            </a:r>
          </a:p>
          <a:p>
            <a:pPr marL="0" lvl="0" indent="0" algn="just">
              <a:lnSpc>
                <a:spcPts val="3919"/>
              </a:lnSpc>
            </a:pPr>
            <a:r>
              <a:rPr lang="en-US" sz="2799" b="1" spc="11" dirty="0" smtClean="0">
                <a:solidFill>
                  <a:srgbClr val="FFFFFF"/>
                </a:solidFill>
                <a:latin typeface="Calibri" pitchFamily="34" charset="0"/>
                <a:ea typeface="Barlow"/>
                <a:cs typeface="Calibri" pitchFamily="34" charset="0"/>
                <a:sym typeface="Barlow"/>
              </a:rPr>
              <a:t>India’s AI startup ecosystem is growing rapidly. If you have strong AI based solution, a skilled team and a scalable business model in India.</a:t>
            </a:r>
            <a:endParaRPr lang="en-US" sz="2799" b="1" spc="11" dirty="0">
              <a:solidFill>
                <a:srgbClr val="FFFFFF"/>
              </a:solidFill>
              <a:latin typeface="Calibri" pitchFamily="34" charset="0"/>
              <a:ea typeface="Barlow"/>
              <a:cs typeface="Calibri" pitchFamily="34" charset="0"/>
              <a:sym typeface="Barlow"/>
            </a:endParaRPr>
          </a:p>
        </p:txBody>
      </p:sp>
      <p:pic>
        <p:nvPicPr>
          <p:cNvPr id="11" name="Picture 10" descr="images (1).jpeg"/>
          <p:cNvPicPr>
            <a:picLocks noChangeAspect="1"/>
          </p:cNvPicPr>
          <p:nvPr/>
        </p:nvPicPr>
        <p:blipFill>
          <a:blip r:embed="rId6"/>
          <a:stretch>
            <a:fillRect/>
          </a:stretch>
        </p:blipFill>
        <p:spPr>
          <a:xfrm>
            <a:off x="11658600" y="4381500"/>
            <a:ext cx="47244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ss.png"/>
          <p:cNvPicPr>
            <a:picLocks noChangeAspect="1"/>
          </p:cNvPicPr>
          <p:nvPr/>
        </p:nvPicPr>
        <p:blipFill>
          <a:blip r:embed="rId7"/>
          <a:stretch>
            <a:fillRect/>
          </a:stretch>
        </p:blipFill>
        <p:spPr>
          <a:xfrm>
            <a:off x="11734800" y="7886700"/>
            <a:ext cx="4648200" cy="2158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griculture-Revamp.jpg"/>
          <p:cNvPicPr>
            <a:picLocks noChangeAspect="1"/>
          </p:cNvPicPr>
          <p:nvPr/>
        </p:nvPicPr>
        <p:blipFill>
          <a:blip r:embed="rId8"/>
          <a:stretch>
            <a:fillRect/>
          </a:stretch>
        </p:blipFill>
        <p:spPr>
          <a:xfrm>
            <a:off x="381000" y="6210300"/>
            <a:ext cx="4953000" cy="215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p:cNvSpPr txBox="1"/>
          <p:nvPr/>
        </p:nvSpPr>
        <p:spPr>
          <a:xfrm>
            <a:off x="1066800" y="266700"/>
            <a:ext cx="15773400" cy="1323439"/>
          </a:xfrm>
          <a:prstGeom prst="rect">
            <a:avLst/>
          </a:prstGeom>
          <a:noFill/>
        </p:spPr>
        <p:txBody>
          <a:bodyPr wrap="square" rtlCol="0">
            <a:spAutoFit/>
          </a:bodyPr>
          <a:lstStyle/>
          <a:p>
            <a:r>
              <a:rPr lang="en-US" sz="8000" b="1" dirty="0" smtClean="0">
                <a:solidFill>
                  <a:schemeClr val="accent6">
                    <a:lumMod val="75000"/>
                  </a:schemeClr>
                </a:solidFill>
              </a:rPr>
              <a:t>INDIA’S WORKS IN THE FIELD OF AI</a:t>
            </a:r>
            <a:endParaRPr lang="en-US" sz="80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cstate="print"/>
            <a:stretch>
              <a:fillRect l="-26803" r="-12555" b="-10863"/>
            </a:stretch>
          </a:blipFill>
        </p:spPr>
      </p:sp>
      <p:sp>
        <p:nvSpPr>
          <p:cNvPr id="3" name="Freeform 3"/>
          <p:cNvSpPr/>
          <p:nvPr/>
        </p:nvSpPr>
        <p:spPr>
          <a:xfrm>
            <a:off x="-1431138" y="6428105"/>
            <a:ext cx="8872884" cy="8229600"/>
          </a:xfrm>
          <a:custGeom>
            <a:avLst/>
            <a:gdLst/>
            <a:ahLst/>
            <a:cxnLst/>
            <a:rect l="l" t="t" r="r" b="b"/>
            <a:pathLst>
              <a:path w="8872884" h="8229600">
                <a:moveTo>
                  <a:pt x="0" y="0"/>
                </a:moveTo>
                <a:lnTo>
                  <a:pt x="8872884" y="0"/>
                </a:lnTo>
                <a:lnTo>
                  <a:pt x="8872884" y="8229600"/>
                </a:lnTo>
                <a:lnTo>
                  <a:pt x="0" y="8229600"/>
                </a:lnTo>
                <a:lnTo>
                  <a:pt x="0" y="0"/>
                </a:lnTo>
                <a:close/>
              </a:path>
            </a:pathLst>
          </a:custGeom>
          <a:blipFill>
            <a:blip r:embed="rId3" cstate="print"/>
            <a:stretch>
              <a:fillRect/>
            </a:stretch>
          </a:blipFill>
        </p:spPr>
      </p:sp>
      <p:sp>
        <p:nvSpPr>
          <p:cNvPr id="4" name="Freeform 4"/>
          <p:cNvSpPr/>
          <p:nvPr/>
        </p:nvSpPr>
        <p:spPr>
          <a:xfrm>
            <a:off x="10179215" y="-3875535"/>
            <a:ext cx="8872884" cy="8229600"/>
          </a:xfrm>
          <a:custGeom>
            <a:avLst/>
            <a:gdLst/>
            <a:ahLst/>
            <a:cxnLst/>
            <a:rect l="l" t="t" r="r" b="b"/>
            <a:pathLst>
              <a:path w="8872884" h="8229600">
                <a:moveTo>
                  <a:pt x="0" y="0"/>
                </a:moveTo>
                <a:lnTo>
                  <a:pt x="8872884" y="0"/>
                </a:lnTo>
                <a:lnTo>
                  <a:pt x="8872884" y="8229600"/>
                </a:lnTo>
                <a:lnTo>
                  <a:pt x="0" y="8229600"/>
                </a:lnTo>
                <a:lnTo>
                  <a:pt x="0" y="0"/>
                </a:lnTo>
                <a:close/>
              </a:path>
            </a:pathLst>
          </a:custGeom>
          <a:blipFill>
            <a:blip r:embed="rId3" cstate="print"/>
            <a:stretch>
              <a:fillRect/>
            </a:stretch>
          </a:blipFill>
        </p:spPr>
      </p:sp>
      <p:grpSp>
        <p:nvGrpSpPr>
          <p:cNvPr id="5" name="Group 5"/>
          <p:cNvGrpSpPr/>
          <p:nvPr/>
        </p:nvGrpSpPr>
        <p:grpSpPr>
          <a:xfrm>
            <a:off x="0" y="2024148"/>
            <a:ext cx="8750856" cy="7234152"/>
            <a:chOff x="0" y="0"/>
            <a:chExt cx="11667808" cy="9645536"/>
          </a:xfrm>
        </p:grpSpPr>
        <p:pic>
          <p:nvPicPr>
            <p:cNvPr id="6" name="Picture 6"/>
            <p:cNvPicPr>
              <a:picLocks noChangeAspect="1"/>
            </p:cNvPicPr>
            <p:nvPr/>
          </p:nvPicPr>
          <p:blipFill>
            <a:blip r:embed="rId4" cstate="print"/>
            <a:srcRect l="15499" t="107" r="16715" b="107"/>
            <a:stretch>
              <a:fillRect/>
            </a:stretch>
          </p:blipFill>
          <p:spPr>
            <a:xfrm>
              <a:off x="0" y="0"/>
              <a:ext cx="11667808" cy="9645536"/>
            </a:xfrm>
            <a:prstGeom prst="rect">
              <a:avLst/>
            </a:prstGeom>
          </p:spPr>
        </p:pic>
      </p:grpSp>
      <p:sp>
        <p:nvSpPr>
          <p:cNvPr id="7" name="TextBox 7"/>
          <p:cNvSpPr txBox="1"/>
          <p:nvPr/>
        </p:nvSpPr>
        <p:spPr>
          <a:xfrm>
            <a:off x="4038600" y="419100"/>
            <a:ext cx="10658754" cy="1243930"/>
          </a:xfrm>
          <a:prstGeom prst="rect">
            <a:avLst/>
          </a:prstGeom>
        </p:spPr>
        <p:txBody>
          <a:bodyPr lIns="0" tIns="0" rIns="0" bIns="0" rtlCol="0" anchor="t">
            <a:spAutoFit/>
          </a:bodyPr>
          <a:lstStyle/>
          <a:p>
            <a:pPr marL="0" lvl="0" indent="0" algn="l">
              <a:lnSpc>
                <a:spcPts val="9720"/>
              </a:lnSpc>
            </a:pPr>
            <a:r>
              <a:rPr lang="en-US" sz="8100" b="1" dirty="0" smtClean="0">
                <a:solidFill>
                  <a:schemeClr val="accent6">
                    <a:lumMod val="75000"/>
                  </a:schemeClr>
                </a:solidFill>
                <a:latin typeface="Barlow Bold"/>
                <a:ea typeface="Barlow Bold"/>
                <a:cs typeface="Barlow Bold"/>
                <a:sym typeface="Barlow Bold"/>
              </a:rPr>
              <a:t>AI </a:t>
            </a:r>
            <a:r>
              <a:rPr lang="en-US" sz="8100" b="1" dirty="0">
                <a:solidFill>
                  <a:schemeClr val="accent6">
                    <a:lumMod val="75000"/>
                  </a:schemeClr>
                </a:solidFill>
                <a:latin typeface="Barlow Bold"/>
                <a:ea typeface="Barlow Bold"/>
                <a:cs typeface="Barlow Bold"/>
                <a:sym typeface="Barlow Bold"/>
              </a:rPr>
              <a:t>E</a:t>
            </a:r>
            <a:r>
              <a:rPr lang="en-US" sz="8100" b="1" dirty="0" smtClean="0">
                <a:solidFill>
                  <a:schemeClr val="accent6">
                    <a:lumMod val="75000"/>
                  </a:schemeClr>
                </a:solidFill>
                <a:latin typeface="Barlow Bold"/>
                <a:ea typeface="Barlow Bold"/>
                <a:cs typeface="Barlow Bold"/>
                <a:sym typeface="Barlow Bold"/>
              </a:rPr>
              <a:t>cosystem </a:t>
            </a:r>
            <a:r>
              <a:rPr lang="en-US" sz="8100" b="1" dirty="0">
                <a:solidFill>
                  <a:schemeClr val="accent6">
                    <a:lumMod val="75000"/>
                  </a:schemeClr>
                </a:solidFill>
                <a:latin typeface="Barlow Bold"/>
                <a:ea typeface="Barlow Bold"/>
                <a:cs typeface="Barlow Bold"/>
                <a:sym typeface="Barlow Bold"/>
              </a:rPr>
              <a:t>in I</a:t>
            </a:r>
            <a:r>
              <a:rPr lang="en-US" sz="8100" b="1" dirty="0" smtClean="0">
                <a:solidFill>
                  <a:schemeClr val="accent6">
                    <a:lumMod val="75000"/>
                  </a:schemeClr>
                </a:solidFill>
                <a:latin typeface="Barlow Bold"/>
                <a:ea typeface="Barlow Bold"/>
                <a:cs typeface="Barlow Bold"/>
                <a:sym typeface="Barlow Bold"/>
              </a:rPr>
              <a:t>ndia </a:t>
            </a:r>
            <a:endParaRPr lang="en-US" sz="8100" b="1" dirty="0">
              <a:solidFill>
                <a:schemeClr val="accent6">
                  <a:lumMod val="75000"/>
                </a:schemeClr>
              </a:solidFill>
              <a:latin typeface="Barlow Bold"/>
              <a:ea typeface="Barlow Bold"/>
              <a:cs typeface="Barlow Bold"/>
              <a:sym typeface="Barlow Bold"/>
            </a:endParaRPr>
          </a:p>
        </p:txBody>
      </p:sp>
      <p:sp>
        <p:nvSpPr>
          <p:cNvPr id="8" name="TextBox 8"/>
          <p:cNvSpPr txBox="1"/>
          <p:nvPr/>
        </p:nvSpPr>
        <p:spPr>
          <a:xfrm>
            <a:off x="9427148" y="2215620"/>
            <a:ext cx="7393849" cy="1463991"/>
          </a:xfrm>
          <a:prstGeom prst="rect">
            <a:avLst/>
          </a:prstGeom>
        </p:spPr>
        <p:txBody>
          <a:bodyPr lIns="0" tIns="0" rIns="0" bIns="0" rtlCol="0" anchor="t">
            <a:spAutoFit/>
          </a:bodyPr>
          <a:lstStyle/>
          <a:p>
            <a:pPr marL="0" lvl="0" indent="0" algn="just">
              <a:lnSpc>
                <a:spcPts val="3861"/>
              </a:lnSpc>
              <a:spcBef>
                <a:spcPct val="0"/>
              </a:spcBef>
            </a:pPr>
            <a:r>
              <a:rPr lang="en-US" sz="2758" b="1" spc="11" dirty="0">
                <a:solidFill>
                  <a:srgbClr val="FF0000"/>
                </a:solidFill>
                <a:latin typeface="Barlow Bold"/>
                <a:ea typeface="Barlow Bold"/>
                <a:cs typeface="Barlow Bold"/>
                <a:sym typeface="Barlow Bold"/>
              </a:rPr>
              <a:t>Government Support</a:t>
            </a:r>
            <a:r>
              <a:rPr lang="en-US" sz="2758" spc="11" dirty="0">
                <a:solidFill>
                  <a:srgbClr val="FFFFFF"/>
                </a:solidFill>
                <a:latin typeface="Barlow"/>
                <a:ea typeface="Barlow"/>
                <a:cs typeface="Barlow"/>
                <a:sym typeface="Barlow"/>
              </a:rPr>
              <a:t>: </a:t>
            </a:r>
            <a:r>
              <a:rPr lang="en-US" sz="2758" spc="11" dirty="0">
                <a:solidFill>
                  <a:srgbClr val="FFFFFF"/>
                </a:solidFill>
                <a:latin typeface="Calibri" pitchFamily="34" charset="0"/>
                <a:ea typeface="Barlow"/>
                <a:cs typeface="Calibri" pitchFamily="34" charset="0"/>
                <a:sym typeface="Barlow"/>
              </a:rPr>
              <a:t>The India AI mission and policies promoting digital transformation are creating a  environment for AI development</a:t>
            </a:r>
            <a:r>
              <a:rPr lang="en-US" sz="2758" spc="11" dirty="0">
                <a:solidFill>
                  <a:srgbClr val="FFFFFF"/>
                </a:solidFill>
                <a:latin typeface="Barlow"/>
                <a:ea typeface="Barlow"/>
                <a:cs typeface="Barlow"/>
                <a:sym typeface="Barlow"/>
              </a:rPr>
              <a:t>.</a:t>
            </a:r>
          </a:p>
        </p:txBody>
      </p:sp>
      <p:sp>
        <p:nvSpPr>
          <p:cNvPr id="9" name="TextBox 9"/>
          <p:cNvSpPr txBox="1"/>
          <p:nvPr/>
        </p:nvSpPr>
        <p:spPr>
          <a:xfrm>
            <a:off x="9525000" y="3848100"/>
            <a:ext cx="7618759" cy="974626"/>
          </a:xfrm>
          <a:prstGeom prst="rect">
            <a:avLst/>
          </a:prstGeom>
        </p:spPr>
        <p:txBody>
          <a:bodyPr lIns="0" tIns="0" rIns="0" bIns="0" rtlCol="0" anchor="t">
            <a:spAutoFit/>
          </a:bodyPr>
          <a:lstStyle/>
          <a:p>
            <a:pPr marL="0" lvl="0" indent="0" algn="just">
              <a:lnSpc>
                <a:spcPts val="3779"/>
              </a:lnSpc>
              <a:spcBef>
                <a:spcPct val="0"/>
              </a:spcBef>
            </a:pPr>
            <a:r>
              <a:rPr lang="en-US" sz="2800" b="1" spc="10" dirty="0">
                <a:solidFill>
                  <a:srgbClr val="FF0000"/>
                </a:solidFill>
                <a:latin typeface="Barlow Bold"/>
                <a:ea typeface="Barlow Bold"/>
                <a:cs typeface="Barlow Bold"/>
                <a:sym typeface="Barlow Bold"/>
              </a:rPr>
              <a:t>Investment</a:t>
            </a:r>
            <a:r>
              <a:rPr lang="en-US" sz="2700" b="1" spc="10" dirty="0" smtClean="0">
                <a:solidFill>
                  <a:srgbClr val="FFFFFF"/>
                </a:solidFill>
                <a:latin typeface="Barlow Bold"/>
                <a:ea typeface="Barlow Bold"/>
                <a:cs typeface="Barlow Bold"/>
                <a:sym typeface="Barlow Bold"/>
              </a:rPr>
              <a:t>: </a:t>
            </a:r>
            <a:r>
              <a:rPr lang="en-US" sz="2700" spc="10" dirty="0" smtClean="0">
                <a:solidFill>
                  <a:srgbClr val="FFFFFF"/>
                </a:solidFill>
                <a:latin typeface="Barlow"/>
                <a:ea typeface="Barlow"/>
                <a:cs typeface="Barlow"/>
                <a:sym typeface="Barlow"/>
              </a:rPr>
              <a:t>Domestic </a:t>
            </a:r>
            <a:r>
              <a:rPr lang="en-US" sz="2700" spc="10" dirty="0">
                <a:solidFill>
                  <a:srgbClr val="FFFFFF"/>
                </a:solidFill>
                <a:latin typeface="Barlow"/>
                <a:ea typeface="Barlow"/>
                <a:cs typeface="Barlow"/>
                <a:sym typeface="Barlow"/>
              </a:rPr>
              <a:t>and international investors are pouring money into Indian AI companies.</a:t>
            </a:r>
          </a:p>
        </p:txBody>
      </p:sp>
      <p:sp>
        <p:nvSpPr>
          <p:cNvPr id="10" name="TextBox 10"/>
          <p:cNvSpPr txBox="1"/>
          <p:nvPr/>
        </p:nvSpPr>
        <p:spPr>
          <a:xfrm>
            <a:off x="9427148" y="5210175"/>
            <a:ext cx="7832152" cy="1417320"/>
          </a:xfrm>
          <a:prstGeom prst="rect">
            <a:avLst/>
          </a:prstGeom>
        </p:spPr>
        <p:txBody>
          <a:bodyPr lIns="0" tIns="0" rIns="0" bIns="0" rtlCol="0" anchor="t">
            <a:spAutoFit/>
          </a:bodyPr>
          <a:lstStyle/>
          <a:p>
            <a:pPr marL="0" lvl="0" indent="0" algn="just">
              <a:lnSpc>
                <a:spcPts val="3779"/>
              </a:lnSpc>
              <a:spcBef>
                <a:spcPct val="0"/>
              </a:spcBef>
            </a:pPr>
            <a:r>
              <a:rPr lang="en-US" sz="2800" b="1" spc="10" dirty="0">
                <a:solidFill>
                  <a:srgbClr val="FF0000"/>
                </a:solidFill>
                <a:latin typeface="Barlow Bold"/>
                <a:ea typeface="Barlow Bold"/>
                <a:cs typeface="Barlow Bold"/>
                <a:sym typeface="Barlow Bold"/>
              </a:rPr>
              <a:t>Startup Ecosystem</a:t>
            </a:r>
            <a:r>
              <a:rPr lang="en-US" sz="2700" spc="10" dirty="0">
                <a:solidFill>
                  <a:srgbClr val="FFFFFF"/>
                </a:solidFill>
                <a:latin typeface="Barlow"/>
                <a:ea typeface="Barlow"/>
                <a:cs typeface="Barlow"/>
                <a:sym typeface="Barlow"/>
              </a:rPr>
              <a:t>: India has startup ecosystem, with many companies focusing on AI-powered solutions across various sectors.</a:t>
            </a:r>
          </a:p>
        </p:txBody>
      </p:sp>
      <p:sp>
        <p:nvSpPr>
          <p:cNvPr id="11" name="TextBox 11"/>
          <p:cNvSpPr txBox="1"/>
          <p:nvPr/>
        </p:nvSpPr>
        <p:spPr>
          <a:xfrm>
            <a:off x="9427148" y="6932295"/>
            <a:ext cx="7832152" cy="1417320"/>
          </a:xfrm>
          <a:prstGeom prst="rect">
            <a:avLst/>
          </a:prstGeom>
        </p:spPr>
        <p:txBody>
          <a:bodyPr lIns="0" tIns="0" rIns="0" bIns="0" rtlCol="0" anchor="t">
            <a:spAutoFit/>
          </a:bodyPr>
          <a:lstStyle/>
          <a:p>
            <a:pPr marL="0" lvl="0" indent="0" algn="just">
              <a:lnSpc>
                <a:spcPts val="3779"/>
              </a:lnSpc>
              <a:spcBef>
                <a:spcPct val="0"/>
              </a:spcBef>
            </a:pPr>
            <a:r>
              <a:rPr lang="en-US" sz="2700" spc="10">
                <a:solidFill>
                  <a:srgbClr val="FFFFFF"/>
                </a:solidFill>
                <a:latin typeface="Barlow"/>
                <a:ea typeface="Barlow"/>
                <a:cs typeface="Barlow"/>
                <a:sym typeface="Barlow"/>
              </a:rPr>
              <a:t>India's AI ecosystem is dynamic and promising, with the potential to transform various sectors and drive economic growth.</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3181" t="-7978" b="-150814"/>
            </a:stretch>
          </a:blipFill>
        </p:spPr>
      </p:sp>
      <p:sp>
        <p:nvSpPr>
          <p:cNvPr id="3" name="Freeform 3"/>
          <p:cNvSpPr/>
          <p:nvPr/>
        </p:nvSpPr>
        <p:spPr>
          <a:xfrm>
            <a:off x="381000" y="1257300"/>
            <a:ext cx="9124950" cy="7305924"/>
          </a:xfrm>
          <a:custGeom>
            <a:avLst/>
            <a:gdLst/>
            <a:ahLst/>
            <a:cxnLst/>
            <a:rect l="l" t="t" r="r" b="b"/>
            <a:pathLst>
              <a:path w="9124950" h="7305924">
                <a:moveTo>
                  <a:pt x="0" y="0"/>
                </a:moveTo>
                <a:lnTo>
                  <a:pt x="9124950" y="0"/>
                </a:lnTo>
                <a:lnTo>
                  <a:pt x="9124950" y="7305924"/>
                </a:lnTo>
                <a:lnTo>
                  <a:pt x="0" y="7305924"/>
                </a:lnTo>
                <a:lnTo>
                  <a:pt x="0" y="0"/>
                </a:lnTo>
                <a:close/>
              </a:path>
            </a:pathLst>
          </a:custGeom>
          <a:blipFill>
            <a:blip r:embed="rId3" cstate="print"/>
            <a:stretch>
              <a:fillRect/>
            </a:stretch>
          </a:blipFill>
        </p:spPr>
      </p:sp>
      <p:sp>
        <p:nvSpPr>
          <p:cNvPr id="4" name="Freeform 4"/>
          <p:cNvSpPr/>
          <p:nvPr/>
        </p:nvSpPr>
        <p:spPr>
          <a:xfrm>
            <a:off x="13991907" y="6892080"/>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4" cstate="print"/>
            <a:stretch>
              <a:fillRect/>
            </a:stretch>
          </a:blipFill>
        </p:spPr>
      </p:sp>
      <p:sp>
        <p:nvSpPr>
          <p:cNvPr id="5" name="Freeform 5"/>
          <p:cNvSpPr/>
          <p:nvPr/>
        </p:nvSpPr>
        <p:spPr>
          <a:xfrm>
            <a:off x="-2488493" y="-5195250"/>
            <a:ext cx="7034386" cy="8229600"/>
          </a:xfrm>
          <a:custGeom>
            <a:avLst/>
            <a:gdLst/>
            <a:ahLst/>
            <a:cxnLst/>
            <a:rect l="l" t="t" r="r" b="b"/>
            <a:pathLst>
              <a:path w="7034386" h="8229600">
                <a:moveTo>
                  <a:pt x="0" y="0"/>
                </a:moveTo>
                <a:lnTo>
                  <a:pt x="7034386" y="0"/>
                </a:lnTo>
                <a:lnTo>
                  <a:pt x="7034386" y="8229600"/>
                </a:lnTo>
                <a:lnTo>
                  <a:pt x="0" y="8229600"/>
                </a:lnTo>
                <a:lnTo>
                  <a:pt x="0" y="0"/>
                </a:lnTo>
                <a:close/>
              </a:path>
            </a:pathLst>
          </a:custGeom>
          <a:blipFill>
            <a:blip r:embed="rId5" cstate="print"/>
            <a:stretch>
              <a:fillRect/>
            </a:stretch>
          </a:blipFill>
        </p:spPr>
      </p:sp>
      <p:sp>
        <p:nvSpPr>
          <p:cNvPr id="6" name="TextBox 6"/>
          <p:cNvSpPr txBox="1"/>
          <p:nvPr/>
        </p:nvSpPr>
        <p:spPr>
          <a:xfrm>
            <a:off x="9677400" y="2019300"/>
            <a:ext cx="8267700" cy="853439"/>
          </a:xfrm>
          <a:prstGeom prst="rect">
            <a:avLst/>
          </a:prstGeom>
        </p:spPr>
        <p:txBody>
          <a:bodyPr wrap="square" lIns="0" tIns="0" rIns="0" bIns="0" rtlCol="0" anchor="t">
            <a:spAutoFit/>
          </a:bodyPr>
          <a:lstStyle/>
          <a:p>
            <a:pPr marL="0" lvl="0" indent="0" algn="l">
              <a:lnSpc>
                <a:spcPts val="7748"/>
              </a:lnSpc>
            </a:pPr>
            <a:r>
              <a:rPr lang="en-US" sz="4400" b="1" dirty="0" smtClean="0">
                <a:solidFill>
                  <a:schemeClr val="accent6">
                    <a:lumMod val="75000"/>
                  </a:schemeClr>
                </a:solidFill>
                <a:latin typeface="Barlow Bold"/>
                <a:ea typeface="Barlow Bold"/>
                <a:cs typeface="Barlow Bold"/>
                <a:sym typeface="Barlow Bold"/>
              </a:rPr>
              <a:t>Essential skill required for future</a:t>
            </a:r>
            <a:endParaRPr lang="en-US" sz="4400" b="1" dirty="0">
              <a:solidFill>
                <a:schemeClr val="accent6">
                  <a:lumMod val="75000"/>
                </a:schemeClr>
              </a:solidFill>
              <a:latin typeface="Barlow Bold"/>
              <a:ea typeface="Barlow Bold"/>
              <a:cs typeface="Barlow Bold"/>
              <a:sym typeface="Barlow Bold"/>
            </a:endParaRPr>
          </a:p>
        </p:txBody>
      </p:sp>
      <p:sp>
        <p:nvSpPr>
          <p:cNvPr id="7" name="TextBox 7"/>
          <p:cNvSpPr txBox="1"/>
          <p:nvPr/>
        </p:nvSpPr>
        <p:spPr>
          <a:xfrm>
            <a:off x="10439400" y="3467100"/>
            <a:ext cx="6534786" cy="1500411"/>
          </a:xfrm>
          <a:prstGeom prst="rect">
            <a:avLst/>
          </a:prstGeom>
        </p:spPr>
        <p:txBody>
          <a:bodyPr lIns="0" tIns="0" rIns="0" bIns="0" rtlCol="0" anchor="t">
            <a:spAutoFit/>
          </a:bodyPr>
          <a:lstStyle/>
          <a:p>
            <a:pPr marL="0" lvl="0" indent="0" algn="just">
              <a:lnSpc>
                <a:spcPts val="3919"/>
              </a:lnSpc>
              <a:spcBef>
                <a:spcPct val="0"/>
              </a:spcBef>
            </a:pPr>
            <a:r>
              <a:rPr lang="en-US" sz="4000" b="1" spc="11" dirty="0" smtClean="0">
                <a:solidFill>
                  <a:srgbClr val="FFFFFF"/>
                </a:solidFill>
                <a:latin typeface="Barlow Bold"/>
                <a:ea typeface="Barlow"/>
                <a:cs typeface="Barlow"/>
                <a:sym typeface="Barlow Bold"/>
              </a:rPr>
              <a:t>There are some key skills that will be essential for the future In AI.</a:t>
            </a:r>
            <a:r>
              <a:rPr lang="en-US" sz="4000" spc="11" dirty="0" smtClean="0">
                <a:solidFill>
                  <a:srgbClr val="FFFFFF"/>
                </a:solidFill>
                <a:latin typeface="Barlow"/>
                <a:ea typeface="Barlow"/>
                <a:cs typeface="Barlow"/>
                <a:sym typeface="Barlow"/>
              </a:rPr>
              <a:t> </a:t>
            </a:r>
            <a:endParaRPr lang="en-US" sz="4000" spc="11" dirty="0">
              <a:solidFill>
                <a:srgbClr val="FFFFFF"/>
              </a:solidFill>
              <a:latin typeface="Barlow"/>
              <a:ea typeface="Barlow"/>
              <a:cs typeface="Barlow"/>
              <a:sym typeface="Barlow"/>
            </a:endParaRPr>
          </a:p>
        </p:txBody>
      </p:sp>
      <p:sp>
        <p:nvSpPr>
          <p:cNvPr id="8" name="TextBox 8"/>
          <p:cNvSpPr txBox="1"/>
          <p:nvPr/>
        </p:nvSpPr>
        <p:spPr>
          <a:xfrm>
            <a:off x="10724514" y="5076825"/>
            <a:ext cx="6534786" cy="446917"/>
          </a:xfrm>
          <a:prstGeom prst="rect">
            <a:avLst/>
          </a:prstGeom>
        </p:spPr>
        <p:txBody>
          <a:bodyPr lIns="0" tIns="0" rIns="0" bIns="0" rtlCol="0" anchor="t">
            <a:spAutoFit/>
          </a:bodyPr>
          <a:lstStyle/>
          <a:p>
            <a:pPr marL="0" lvl="0" indent="0" algn="just">
              <a:lnSpc>
                <a:spcPts val="3919"/>
              </a:lnSpc>
              <a:spcBef>
                <a:spcPct val="0"/>
              </a:spcBef>
            </a:pPr>
            <a:r>
              <a:rPr lang="en-US" sz="2799" spc="11" dirty="0" smtClean="0">
                <a:solidFill>
                  <a:srgbClr val="FFFFFF"/>
                </a:solidFill>
                <a:latin typeface="Barlow"/>
                <a:ea typeface="Barlow"/>
                <a:cs typeface="Barlow"/>
                <a:sym typeface="Barlow"/>
              </a:rPr>
              <a:t> </a:t>
            </a:r>
            <a:endParaRPr lang="en-US" sz="2799" spc="11" dirty="0">
              <a:solidFill>
                <a:srgbClr val="FFFFFF"/>
              </a:solidFill>
              <a:latin typeface="Barlow"/>
              <a:ea typeface="Barlow"/>
              <a:cs typeface="Barlow"/>
              <a:sym typeface="Barlow"/>
            </a:endParaRPr>
          </a:p>
        </p:txBody>
      </p:sp>
      <p:sp>
        <p:nvSpPr>
          <p:cNvPr id="10" name="TextBox 10"/>
          <p:cNvSpPr txBox="1"/>
          <p:nvPr/>
        </p:nvSpPr>
        <p:spPr>
          <a:xfrm>
            <a:off x="10439400" y="5219700"/>
            <a:ext cx="7239000" cy="2000548"/>
          </a:xfrm>
          <a:prstGeom prst="rect">
            <a:avLst/>
          </a:prstGeom>
        </p:spPr>
        <p:txBody>
          <a:bodyPr wrap="square" lIns="0" tIns="0" rIns="0" bIns="0" rtlCol="0" anchor="t">
            <a:spAutoFit/>
          </a:bodyPr>
          <a:lstStyle/>
          <a:p>
            <a:pPr marL="0" lvl="0" indent="0" algn="just">
              <a:lnSpc>
                <a:spcPts val="3919"/>
              </a:lnSpc>
              <a:spcBef>
                <a:spcPct val="0"/>
              </a:spcBef>
              <a:buFont typeface="Wingdings" pitchFamily="2" charset="2"/>
              <a:buChar char="v"/>
            </a:pPr>
            <a:r>
              <a:rPr lang="en-US" sz="2799" b="1" spc="11" dirty="0" smtClean="0">
                <a:solidFill>
                  <a:schemeClr val="bg1"/>
                </a:solidFill>
                <a:latin typeface="Barlow Bold"/>
                <a:ea typeface="Barlow"/>
                <a:cs typeface="Barlow"/>
                <a:sym typeface="Barlow Bold"/>
              </a:rPr>
              <a:t> </a:t>
            </a:r>
            <a:r>
              <a:rPr lang="en-US" sz="3200" b="1" spc="11" dirty="0" smtClean="0">
                <a:solidFill>
                  <a:schemeClr val="bg1"/>
                </a:solidFill>
                <a:latin typeface="Barlow Bold"/>
                <a:ea typeface="Barlow"/>
                <a:cs typeface="Barlow"/>
                <a:sym typeface="Barlow Bold"/>
              </a:rPr>
              <a:t>Technical Skills</a:t>
            </a:r>
          </a:p>
          <a:p>
            <a:pPr marL="0" lvl="0" indent="0" algn="just">
              <a:lnSpc>
                <a:spcPts val="3919"/>
              </a:lnSpc>
              <a:spcBef>
                <a:spcPct val="0"/>
              </a:spcBef>
              <a:buFont typeface="Wingdings" pitchFamily="2" charset="2"/>
              <a:buChar char="v"/>
            </a:pPr>
            <a:r>
              <a:rPr lang="en-US" sz="3200" b="1" spc="11" dirty="0" smtClean="0">
                <a:solidFill>
                  <a:schemeClr val="bg1"/>
                </a:solidFill>
                <a:latin typeface="Barlow Bold"/>
                <a:ea typeface="Barlow"/>
                <a:cs typeface="Barlow"/>
                <a:sym typeface="Barlow Bold"/>
              </a:rPr>
              <a:t> Analytical &amp; Problem solving</a:t>
            </a:r>
          </a:p>
          <a:p>
            <a:pPr marL="0" lvl="0" indent="0" algn="just">
              <a:lnSpc>
                <a:spcPts val="3919"/>
              </a:lnSpc>
              <a:spcBef>
                <a:spcPct val="0"/>
              </a:spcBef>
              <a:buFont typeface="Wingdings" pitchFamily="2" charset="2"/>
              <a:buChar char="v"/>
            </a:pPr>
            <a:r>
              <a:rPr lang="en-US" sz="3200" b="1" spc="11" dirty="0" smtClean="0">
                <a:solidFill>
                  <a:schemeClr val="bg1"/>
                </a:solidFill>
                <a:latin typeface="Barlow Bold"/>
                <a:ea typeface="Barlow"/>
                <a:cs typeface="Barlow"/>
                <a:sym typeface="Barlow Bold"/>
              </a:rPr>
              <a:t> Soft Skills</a:t>
            </a:r>
            <a:endParaRPr lang="en-US" sz="3200" spc="11" dirty="0" smtClean="0">
              <a:solidFill>
                <a:schemeClr val="bg1"/>
              </a:solidFill>
              <a:latin typeface="Barlow"/>
              <a:ea typeface="Barlow"/>
              <a:cs typeface="Barlow"/>
              <a:sym typeface="Barlow"/>
            </a:endParaRPr>
          </a:p>
          <a:p>
            <a:pPr marL="0" lvl="0" indent="0" algn="just">
              <a:lnSpc>
                <a:spcPts val="3919"/>
              </a:lnSpc>
              <a:spcBef>
                <a:spcPct val="0"/>
              </a:spcBef>
            </a:pPr>
            <a:endParaRPr lang="en-US" sz="2799" spc="11" dirty="0">
              <a:solidFill>
                <a:srgbClr val="FFFFFF"/>
              </a:solidFill>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l="-3181" t="-7978" b="-150814"/>
            </a:stretch>
          </a:blipFill>
        </p:spPr>
      </p:sp>
      <p:sp>
        <p:nvSpPr>
          <p:cNvPr id="3" name="Freeform 3"/>
          <p:cNvSpPr/>
          <p:nvPr/>
        </p:nvSpPr>
        <p:spPr>
          <a:xfrm>
            <a:off x="-5150746" y="2556728"/>
            <a:ext cx="14294746" cy="6243187"/>
          </a:xfrm>
          <a:custGeom>
            <a:avLst/>
            <a:gdLst/>
            <a:ahLst/>
            <a:cxnLst/>
            <a:rect l="l" t="t" r="r" b="b"/>
            <a:pathLst>
              <a:path w="14294746" h="6243187">
                <a:moveTo>
                  <a:pt x="0" y="0"/>
                </a:moveTo>
                <a:lnTo>
                  <a:pt x="14294746" y="0"/>
                </a:lnTo>
                <a:lnTo>
                  <a:pt x="14294746" y="6243188"/>
                </a:lnTo>
                <a:lnTo>
                  <a:pt x="0" y="6243188"/>
                </a:lnTo>
                <a:lnTo>
                  <a:pt x="0" y="0"/>
                </a:lnTo>
                <a:close/>
              </a:path>
            </a:pathLst>
          </a:custGeom>
          <a:blipFill>
            <a:blip r:embed="rId3" cstate="print"/>
            <a:stretch>
              <a:fillRect/>
            </a:stretch>
          </a:blipFill>
        </p:spPr>
      </p:sp>
      <p:sp>
        <p:nvSpPr>
          <p:cNvPr id="4" name="Freeform 4"/>
          <p:cNvSpPr/>
          <p:nvPr/>
        </p:nvSpPr>
        <p:spPr>
          <a:xfrm>
            <a:off x="-2163616" y="-5088036"/>
            <a:ext cx="7341489" cy="8229600"/>
          </a:xfrm>
          <a:custGeom>
            <a:avLst/>
            <a:gdLst/>
            <a:ahLst/>
            <a:cxnLst/>
            <a:rect l="l" t="t" r="r" b="b"/>
            <a:pathLst>
              <a:path w="7341489" h="8229600">
                <a:moveTo>
                  <a:pt x="0" y="0"/>
                </a:moveTo>
                <a:lnTo>
                  <a:pt x="7341489" y="0"/>
                </a:lnTo>
                <a:lnTo>
                  <a:pt x="7341489" y="8229600"/>
                </a:lnTo>
                <a:lnTo>
                  <a:pt x="0" y="8229600"/>
                </a:lnTo>
                <a:lnTo>
                  <a:pt x="0" y="0"/>
                </a:lnTo>
                <a:close/>
              </a:path>
            </a:pathLst>
          </a:custGeom>
          <a:blipFill>
            <a:blip r:embed="rId4" cstate="print"/>
            <a:stretch>
              <a:fillRect/>
            </a:stretch>
          </a:blipFill>
        </p:spPr>
      </p:sp>
      <p:sp>
        <p:nvSpPr>
          <p:cNvPr id="5" name="TextBox 5"/>
          <p:cNvSpPr txBox="1"/>
          <p:nvPr/>
        </p:nvSpPr>
        <p:spPr>
          <a:xfrm>
            <a:off x="914400" y="419100"/>
            <a:ext cx="16124568" cy="1174745"/>
          </a:xfrm>
          <a:prstGeom prst="rect">
            <a:avLst/>
          </a:prstGeom>
        </p:spPr>
        <p:txBody>
          <a:bodyPr wrap="square" lIns="0" tIns="0" rIns="0" bIns="0" rtlCol="0" anchor="t">
            <a:spAutoFit/>
          </a:bodyPr>
          <a:lstStyle/>
          <a:p>
            <a:pPr marL="0" lvl="0" indent="0" algn="ctr">
              <a:lnSpc>
                <a:spcPts val="9963"/>
              </a:lnSpc>
              <a:spcBef>
                <a:spcPct val="0"/>
              </a:spcBef>
            </a:pPr>
            <a:r>
              <a:rPr lang="en-US" sz="8302" b="1" dirty="0" smtClean="0">
                <a:solidFill>
                  <a:schemeClr val="accent6">
                    <a:lumMod val="75000"/>
                  </a:schemeClr>
                </a:solidFill>
                <a:latin typeface="Barlow Bold"/>
                <a:ea typeface="Barlow Bold"/>
                <a:cs typeface="Barlow Bold"/>
                <a:sym typeface="Barlow Bold"/>
              </a:rPr>
              <a:t>WHY </a:t>
            </a:r>
            <a:r>
              <a:rPr lang="en-US" sz="8302" b="1" dirty="0" smtClean="0">
                <a:solidFill>
                  <a:schemeClr val="accent6">
                    <a:lumMod val="75000"/>
                  </a:schemeClr>
                </a:solidFill>
                <a:latin typeface="Barlow Bold"/>
                <a:ea typeface="Barlow Bold"/>
                <a:cs typeface="Barlow Bold"/>
                <a:sym typeface="Barlow Bold"/>
              </a:rPr>
              <a:t>IS AI SO IMPORTANT TODAY</a:t>
            </a:r>
            <a:endParaRPr lang="en-US" sz="8302" b="1" dirty="0">
              <a:solidFill>
                <a:schemeClr val="accent6">
                  <a:lumMod val="75000"/>
                </a:schemeClr>
              </a:solidFill>
              <a:latin typeface="Barlow Bold"/>
              <a:ea typeface="Barlow Bold"/>
              <a:cs typeface="Barlow Bold"/>
              <a:sym typeface="Barlow Bold"/>
            </a:endParaRPr>
          </a:p>
        </p:txBody>
      </p:sp>
      <p:sp>
        <p:nvSpPr>
          <p:cNvPr id="6" name="TextBox 6"/>
          <p:cNvSpPr txBox="1"/>
          <p:nvPr/>
        </p:nvSpPr>
        <p:spPr>
          <a:xfrm>
            <a:off x="10439400" y="2781300"/>
            <a:ext cx="6596699" cy="795089"/>
          </a:xfrm>
          <a:prstGeom prst="rect">
            <a:avLst/>
          </a:prstGeom>
        </p:spPr>
        <p:txBody>
          <a:bodyPr lIns="0" tIns="0" rIns="0" bIns="0" rtlCol="0" anchor="t">
            <a:spAutoFit/>
          </a:bodyPr>
          <a:lstStyle/>
          <a:p>
            <a:pPr marL="0" lvl="0" indent="0" algn="just">
              <a:lnSpc>
                <a:spcPts val="6150"/>
              </a:lnSpc>
              <a:spcBef>
                <a:spcPct val="0"/>
              </a:spcBef>
            </a:pPr>
            <a:r>
              <a:rPr lang="en-US" sz="4100" b="1" spc="16" dirty="0" smtClean="0">
                <a:solidFill>
                  <a:srgbClr val="FFFFFF"/>
                </a:solidFill>
                <a:latin typeface="Barlow Bold"/>
                <a:ea typeface="Barlow Bold"/>
                <a:cs typeface="Barlow Bold"/>
                <a:sym typeface="Barlow Bold"/>
              </a:rPr>
              <a:t>AI </a:t>
            </a:r>
            <a:r>
              <a:rPr lang="en-US" sz="4100" b="1" spc="16" dirty="0">
                <a:solidFill>
                  <a:srgbClr val="FFFFFF"/>
                </a:solidFill>
                <a:latin typeface="Barlow Bold"/>
                <a:ea typeface="Barlow Bold"/>
                <a:cs typeface="Barlow Bold"/>
                <a:sym typeface="Barlow Bold"/>
              </a:rPr>
              <a:t>work on multiple areas </a:t>
            </a:r>
          </a:p>
        </p:txBody>
      </p:sp>
      <p:sp>
        <p:nvSpPr>
          <p:cNvPr id="7" name="Freeform 7"/>
          <p:cNvSpPr/>
          <p:nvPr/>
        </p:nvSpPr>
        <p:spPr>
          <a:xfrm>
            <a:off x="5181600" y="6743700"/>
            <a:ext cx="7341489" cy="8229600"/>
          </a:xfrm>
          <a:custGeom>
            <a:avLst/>
            <a:gdLst/>
            <a:ahLst/>
            <a:cxnLst/>
            <a:rect l="l" t="t" r="r" b="b"/>
            <a:pathLst>
              <a:path w="7341489" h="8229600">
                <a:moveTo>
                  <a:pt x="0" y="0"/>
                </a:moveTo>
                <a:lnTo>
                  <a:pt x="7341489" y="0"/>
                </a:lnTo>
                <a:lnTo>
                  <a:pt x="7341489" y="8229600"/>
                </a:lnTo>
                <a:lnTo>
                  <a:pt x="0" y="8229600"/>
                </a:lnTo>
                <a:lnTo>
                  <a:pt x="0" y="0"/>
                </a:lnTo>
                <a:close/>
              </a:path>
            </a:pathLst>
          </a:custGeom>
          <a:blipFill>
            <a:blip r:embed="rId4" cstate="print"/>
            <a:stretch>
              <a:fillRect/>
            </a:stretch>
          </a:blipFill>
        </p:spPr>
      </p:sp>
      <p:sp>
        <p:nvSpPr>
          <p:cNvPr id="8" name="TextBox 8"/>
          <p:cNvSpPr txBox="1"/>
          <p:nvPr/>
        </p:nvSpPr>
        <p:spPr>
          <a:xfrm>
            <a:off x="10591800" y="3695700"/>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0000"/>
                </a:solidFill>
                <a:latin typeface="Barlow Bold"/>
                <a:ea typeface="Barlow Bold"/>
                <a:cs typeface="Barlow Bold"/>
                <a:sym typeface="Barlow Bold"/>
              </a:rPr>
              <a:t>1. Solving Complex Problems:</a:t>
            </a:r>
          </a:p>
        </p:txBody>
      </p:sp>
      <p:sp>
        <p:nvSpPr>
          <p:cNvPr id="9" name="TextBox 9"/>
          <p:cNvSpPr txBox="1"/>
          <p:nvPr/>
        </p:nvSpPr>
        <p:spPr>
          <a:xfrm>
            <a:off x="11051870" y="4199629"/>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FFFF"/>
                </a:solidFill>
                <a:latin typeface="Barlow"/>
                <a:ea typeface="Barlow"/>
                <a:cs typeface="Barlow"/>
                <a:sym typeface="Barlow"/>
              </a:rPr>
              <a:t>Healthcare.</a:t>
            </a:r>
          </a:p>
        </p:txBody>
      </p:sp>
      <p:sp>
        <p:nvSpPr>
          <p:cNvPr id="10" name="TextBox 10"/>
          <p:cNvSpPr txBox="1"/>
          <p:nvPr/>
        </p:nvSpPr>
        <p:spPr>
          <a:xfrm>
            <a:off x="11051870" y="4616825"/>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FFFF"/>
                </a:solidFill>
                <a:latin typeface="Barlow"/>
                <a:ea typeface="Barlow"/>
                <a:cs typeface="Barlow"/>
                <a:sym typeface="Barlow"/>
              </a:rPr>
              <a:t>Climate Change.</a:t>
            </a:r>
          </a:p>
        </p:txBody>
      </p:sp>
      <p:sp>
        <p:nvSpPr>
          <p:cNvPr id="11" name="TextBox 11"/>
          <p:cNvSpPr txBox="1"/>
          <p:nvPr/>
        </p:nvSpPr>
        <p:spPr>
          <a:xfrm>
            <a:off x="11051870" y="5057775"/>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FFFF"/>
                </a:solidFill>
                <a:latin typeface="Barlow"/>
                <a:ea typeface="Barlow"/>
                <a:cs typeface="Barlow"/>
                <a:sym typeface="Barlow"/>
              </a:rPr>
              <a:t>Finance.</a:t>
            </a:r>
          </a:p>
        </p:txBody>
      </p:sp>
      <p:sp>
        <p:nvSpPr>
          <p:cNvPr id="12" name="TextBox 12"/>
          <p:cNvSpPr txBox="1"/>
          <p:nvPr/>
        </p:nvSpPr>
        <p:spPr>
          <a:xfrm>
            <a:off x="10662601" y="5732145"/>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0000"/>
                </a:solidFill>
                <a:latin typeface="Barlow Bold"/>
                <a:ea typeface="Barlow Bold"/>
                <a:cs typeface="Barlow Bold"/>
                <a:sym typeface="Barlow Bold"/>
              </a:rPr>
              <a:t>2. Innovation:</a:t>
            </a:r>
          </a:p>
        </p:txBody>
      </p:sp>
      <p:sp>
        <p:nvSpPr>
          <p:cNvPr id="13" name="TextBox 13"/>
          <p:cNvSpPr txBox="1"/>
          <p:nvPr/>
        </p:nvSpPr>
        <p:spPr>
          <a:xfrm>
            <a:off x="11051870" y="6254115"/>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FFFF"/>
                </a:solidFill>
                <a:latin typeface="Barlow"/>
                <a:ea typeface="Barlow"/>
                <a:cs typeface="Barlow"/>
                <a:sym typeface="Barlow"/>
              </a:rPr>
              <a:t>Transportation.</a:t>
            </a:r>
          </a:p>
        </p:txBody>
      </p:sp>
      <p:sp>
        <p:nvSpPr>
          <p:cNvPr id="14" name="TextBox 14"/>
          <p:cNvSpPr txBox="1"/>
          <p:nvPr/>
        </p:nvSpPr>
        <p:spPr>
          <a:xfrm>
            <a:off x="11051870" y="6637973"/>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FFFF"/>
                </a:solidFill>
                <a:latin typeface="Barlow"/>
                <a:ea typeface="Barlow"/>
                <a:cs typeface="Barlow"/>
                <a:sym typeface="Barlow"/>
              </a:rPr>
              <a:t>Communication.</a:t>
            </a:r>
          </a:p>
        </p:txBody>
      </p:sp>
      <p:sp>
        <p:nvSpPr>
          <p:cNvPr id="15" name="TextBox 15"/>
          <p:cNvSpPr txBox="1"/>
          <p:nvPr/>
        </p:nvSpPr>
        <p:spPr>
          <a:xfrm>
            <a:off x="11051870" y="7055168"/>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FFFF"/>
                </a:solidFill>
                <a:latin typeface="Barlow"/>
                <a:ea typeface="Barlow"/>
                <a:cs typeface="Barlow"/>
                <a:sym typeface="Barlow"/>
              </a:rPr>
              <a:t>Entertainment.</a:t>
            </a:r>
          </a:p>
        </p:txBody>
      </p:sp>
      <p:sp>
        <p:nvSpPr>
          <p:cNvPr id="16" name="TextBox 16"/>
          <p:cNvSpPr txBox="1"/>
          <p:nvPr/>
        </p:nvSpPr>
        <p:spPr>
          <a:xfrm>
            <a:off x="10662601" y="7577138"/>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0000"/>
                </a:solidFill>
                <a:latin typeface="Barlow Bold"/>
                <a:ea typeface="Barlow Bold"/>
                <a:cs typeface="Barlow Bold"/>
                <a:sym typeface="Barlow Bold"/>
              </a:rPr>
              <a:t>3. Personalization:</a:t>
            </a:r>
          </a:p>
        </p:txBody>
      </p:sp>
      <p:sp>
        <p:nvSpPr>
          <p:cNvPr id="17" name="TextBox 17"/>
          <p:cNvSpPr txBox="1"/>
          <p:nvPr/>
        </p:nvSpPr>
        <p:spPr>
          <a:xfrm>
            <a:off x="11051870" y="8099108"/>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FFFF"/>
                </a:solidFill>
                <a:latin typeface="Barlow"/>
                <a:ea typeface="Barlow"/>
                <a:cs typeface="Barlow"/>
                <a:sym typeface="Barlow"/>
              </a:rPr>
              <a:t>E-commerce.</a:t>
            </a:r>
          </a:p>
        </p:txBody>
      </p:sp>
      <p:sp>
        <p:nvSpPr>
          <p:cNvPr id="18" name="TextBox 18"/>
          <p:cNvSpPr txBox="1"/>
          <p:nvPr/>
        </p:nvSpPr>
        <p:spPr>
          <a:xfrm>
            <a:off x="11051870" y="8621078"/>
            <a:ext cx="6596699" cy="475771"/>
          </a:xfrm>
          <a:prstGeom prst="rect">
            <a:avLst/>
          </a:prstGeom>
        </p:spPr>
        <p:txBody>
          <a:bodyPr lIns="0" tIns="0" rIns="0" bIns="0" rtlCol="0" anchor="t">
            <a:spAutoFit/>
          </a:bodyPr>
          <a:lstStyle/>
          <a:p>
            <a:pPr marL="0" lvl="0" indent="0" algn="just">
              <a:lnSpc>
                <a:spcPts val="4199"/>
              </a:lnSpc>
              <a:spcBef>
                <a:spcPct val="0"/>
              </a:spcBef>
            </a:pPr>
            <a:r>
              <a:rPr lang="en-US" sz="2799" b="1" spc="11" dirty="0">
                <a:solidFill>
                  <a:srgbClr val="FFFFFF"/>
                </a:solidFill>
                <a:latin typeface="Barlow"/>
                <a:ea typeface="Barlow"/>
                <a:cs typeface="Barlow"/>
                <a:sym typeface="Barlow"/>
              </a:rPr>
              <a:t>Social Media.</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423</Words>
  <Application>Microsoft Office PowerPoint</Application>
  <PresentationFormat>Custom</PresentationFormat>
  <Paragraphs>44</Paragraphs>
  <Slides>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Barlow Bold</vt:lpstr>
      <vt:lpstr>Barlow Semi-Bold</vt:lpstr>
      <vt:lpstr>Wingdings</vt:lpstr>
      <vt:lpstr>Aparajita</vt:lpstr>
      <vt:lpstr>Barlow</vt:lpstr>
      <vt:lpstr>Office Theme</vt:lpstr>
      <vt:lpstr>Slide 1</vt:lpstr>
      <vt:lpstr>Slide 2</vt:lpstr>
      <vt:lpstr>Slide 3</vt:lpstr>
      <vt:lpstr>Slide 4</vt:lpstr>
      <vt:lpstr>Slide 5</vt:lpstr>
      <vt:lpstr>Slide 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Ssdckanpur.org</dc:title>
  <dc:creator>HIMANSHU YADAV</dc:creator>
  <cp:lastModifiedBy>Ankush</cp:lastModifiedBy>
  <cp:revision>5</cp:revision>
  <dcterms:created xsi:type="dcterms:W3CDTF">2006-08-16T00:00:00Z</dcterms:created>
  <dcterms:modified xsi:type="dcterms:W3CDTF">2025-02-19T09:50:36Z</dcterms:modified>
  <dc:identifier>DAGeNdjAzBo</dc:identifier>
</cp:coreProperties>
</file>